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40"/>
  </p:notesMasterIdLst>
  <p:handoutMasterIdLst>
    <p:handoutMasterId r:id="rId41"/>
  </p:handoutMasterIdLst>
  <p:sldIdLst>
    <p:sldId id="1332" r:id="rId5"/>
    <p:sldId id="1543" r:id="rId6"/>
    <p:sldId id="1525" r:id="rId7"/>
    <p:sldId id="1581" r:id="rId8"/>
    <p:sldId id="1544" r:id="rId9"/>
    <p:sldId id="1561" r:id="rId10"/>
    <p:sldId id="1562" r:id="rId11"/>
    <p:sldId id="1546" r:id="rId12"/>
    <p:sldId id="1582" r:id="rId13"/>
    <p:sldId id="1547" r:id="rId14"/>
    <p:sldId id="1569" r:id="rId15"/>
    <p:sldId id="1571" r:id="rId16"/>
    <p:sldId id="1553" r:id="rId17"/>
    <p:sldId id="1587" r:id="rId18"/>
    <p:sldId id="1555" r:id="rId19"/>
    <p:sldId id="1572" r:id="rId20"/>
    <p:sldId id="1573" r:id="rId21"/>
    <p:sldId id="1574" r:id="rId22"/>
    <p:sldId id="1575" r:id="rId23"/>
    <p:sldId id="1588" r:id="rId24"/>
    <p:sldId id="1576" r:id="rId25"/>
    <p:sldId id="1557" r:id="rId26"/>
    <p:sldId id="1589" r:id="rId27"/>
    <p:sldId id="1578" r:id="rId28"/>
    <p:sldId id="1579" r:id="rId29"/>
    <p:sldId id="1580" r:id="rId30"/>
    <p:sldId id="1585" r:id="rId31"/>
    <p:sldId id="1560" r:id="rId32"/>
    <p:sldId id="1568" r:id="rId33"/>
    <p:sldId id="1565" r:id="rId34"/>
    <p:sldId id="1566" r:id="rId35"/>
    <p:sldId id="1564" r:id="rId36"/>
    <p:sldId id="1567" r:id="rId37"/>
    <p:sldId id="1586" r:id="rId38"/>
    <p:sldId id="1577" r:id="rId39"/>
  </p:sldIdLst>
  <p:sldSz cx="12192000" cy="6858000"/>
  <p:notesSz cx="6807200" cy="9939338"/>
  <p:custDataLst>
    <p:tags r:id="rId42"/>
  </p:custDataLst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  <p15:guide id="3" orient="horz" pos="822" userDrawn="1">
          <p15:clr>
            <a:srgbClr val="A4A3A4"/>
          </p15:clr>
        </p15:guide>
        <p15:guide id="4" pos="7435">
          <p15:clr>
            <a:srgbClr val="A4A3A4"/>
          </p15:clr>
        </p15:guide>
        <p15:guide id="5" orient="horz" pos="913" userDrawn="1">
          <p15:clr>
            <a:srgbClr val="A4A3A4"/>
          </p15:clr>
        </p15:guide>
        <p15:guide id="6" pos="4028">
          <p15:clr>
            <a:srgbClr val="A4A3A4"/>
          </p15:clr>
        </p15:guide>
        <p15:guide id="7" pos="443">
          <p15:clr>
            <a:srgbClr val="A4A3A4"/>
          </p15:clr>
        </p15:guide>
        <p15:guide id="8" orient="horz" pos="3135" userDrawn="1">
          <p15:clr>
            <a:srgbClr val="A4A3A4"/>
          </p15:clr>
        </p15:guide>
        <p15:guide id="9" orient="horz" pos="935" userDrawn="1">
          <p15:clr>
            <a:srgbClr val="A4A3A4"/>
          </p15:clr>
        </p15:guide>
        <p15:guide id="10" pos="341">
          <p15:clr>
            <a:srgbClr val="A4A3A4"/>
          </p15:clr>
        </p15:guide>
        <p15:guide id="11" orient="horz" pos="2008">
          <p15:clr>
            <a:srgbClr val="A4A3A4"/>
          </p15:clr>
        </p15:guide>
        <p15:guide id="12" orient="horz" pos="1321" userDrawn="1">
          <p15:clr>
            <a:srgbClr val="A4A3A4"/>
          </p15:clr>
        </p15:guide>
        <p15:guide id="13" orient="horz" pos="2115" userDrawn="1">
          <p15:clr>
            <a:srgbClr val="A4A3A4"/>
          </p15:clr>
        </p15:guide>
        <p15:guide id="14" orient="horz" pos="2509">
          <p15:clr>
            <a:srgbClr val="A4A3A4"/>
          </p15:clr>
        </p15:guide>
        <p15:guide id="15" orient="horz" pos="2818" userDrawn="1">
          <p15:clr>
            <a:srgbClr val="A4A3A4"/>
          </p15:clr>
        </p15:guide>
        <p15:guide id="16" orient="horz" pos="1855">
          <p15:clr>
            <a:srgbClr val="A4A3A4"/>
          </p15:clr>
        </p15:guide>
        <p15:guide id="17" pos="7" userDrawn="1">
          <p15:clr>
            <a:srgbClr val="A4A3A4"/>
          </p15:clr>
        </p15:guide>
        <p15:guide id="18" pos="234" userDrawn="1">
          <p15:clr>
            <a:srgbClr val="A4A3A4"/>
          </p15:clr>
        </p15:guide>
        <p15:guide id="19" orient="horz" pos="1860">
          <p15:clr>
            <a:srgbClr val="A4A3A4"/>
          </p15:clr>
        </p15:guide>
        <p15:guide id="20" orient="horz" pos="2047" userDrawn="1">
          <p15:clr>
            <a:srgbClr val="A4A3A4"/>
          </p15:clr>
        </p15:guide>
        <p15:guide id="21" orient="horz" pos="1480" userDrawn="1">
          <p15:clr>
            <a:srgbClr val="A4A3A4"/>
          </p15:clr>
        </p15:guide>
        <p15:guide id="22" pos="3318" userDrawn="1">
          <p15:clr>
            <a:srgbClr val="A4A3A4"/>
          </p15:clr>
        </p15:guide>
        <p15:guide id="23" pos="430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黃素凌" initials="黃素凌" lastIdx="1" clrIdx="0"/>
  <p:cmAuthor id="2" name="TerryDell" initials="T" lastIdx="3" clrIdx="1">
    <p:extLst>
      <p:ext uri="{19B8F6BF-5375-455C-9EA6-DF929625EA0E}">
        <p15:presenceInfo xmlns:p15="http://schemas.microsoft.com/office/powerpoint/2012/main" userId="Terry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7FBF8"/>
    <a:srgbClr val="EAF6ED"/>
    <a:srgbClr val="D0ECD7"/>
    <a:srgbClr val="BBE3C5"/>
    <a:srgbClr val="92D2A3"/>
    <a:srgbClr val="63BE7B"/>
    <a:srgbClr val="E6F5EA"/>
    <a:srgbClr val="B2DFBE"/>
    <a:srgbClr val="A5D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89663" autoAdjust="0"/>
  </p:normalViewPr>
  <p:slideViewPr>
    <p:cSldViewPr snapToGrid="0" snapToObjects="1">
      <p:cViewPr varScale="1">
        <p:scale>
          <a:sx n="148" d="100"/>
          <a:sy n="148" d="100"/>
        </p:scale>
        <p:origin x="60" y="114"/>
      </p:cViewPr>
      <p:guideLst>
        <p:guide orient="horz" pos="2160"/>
        <p:guide pos="3841"/>
        <p:guide orient="horz" pos="822"/>
        <p:guide pos="7435"/>
        <p:guide orient="horz" pos="913"/>
        <p:guide pos="4028"/>
        <p:guide pos="443"/>
        <p:guide orient="horz" pos="3135"/>
        <p:guide orient="horz" pos="935"/>
        <p:guide pos="341"/>
        <p:guide orient="horz" pos="2008"/>
        <p:guide orient="horz" pos="1321"/>
        <p:guide orient="horz" pos="2115"/>
        <p:guide orient="horz" pos="2509"/>
        <p:guide orient="horz" pos="2818"/>
        <p:guide orient="horz" pos="1855"/>
        <p:guide pos="7"/>
        <p:guide pos="234"/>
        <p:guide orient="horz" pos="1860"/>
        <p:guide orient="horz" pos="2047"/>
        <p:guide orient="horz" pos="1480"/>
        <p:guide pos="3318"/>
        <p:guide pos="4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1320630632231"/>
          <c:y val="5.1063542798233975E-2"/>
          <c:w val="0.64298014378637458"/>
          <c:h val="0.7992060376101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gradFill flip="none" rotWithShape="1">
              <a:gsLst>
                <a:gs pos="0">
                  <a:srgbClr val="00B050">
                    <a:lumMod val="5000"/>
                    <a:lumOff val="95000"/>
                  </a:srgbClr>
                </a:gs>
                <a:gs pos="21000">
                  <a:srgbClr val="00B050">
                    <a:lumMod val="85000"/>
                    <a:lumOff val="15000"/>
                  </a:srgbClr>
                </a:gs>
                <a:gs pos="57000">
                  <a:srgbClr val="00B050"/>
                </a:gs>
                <a:gs pos="100000">
                  <a:srgbClr val="00B050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向左</c:v>
                </c:pt>
                <c:pt idx="1">
                  <c:v>向右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 formatCode="0%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1-42EB-968B-42E0599F44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207855"/>
        <c:axId val="1820209103"/>
      </c:barChart>
      <c:catAx>
        <c:axId val="182020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0209103"/>
        <c:crosses val="autoZero"/>
        <c:auto val="1"/>
        <c:lblAlgn val="ctr"/>
        <c:lblOffset val="100"/>
        <c:noMultiLvlLbl val="0"/>
      </c:catAx>
      <c:valAx>
        <c:axId val="182020910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TW"/>
          </a:p>
        </c:txPr>
        <c:crossAx val="1820207855"/>
        <c:crosses val="autoZero"/>
        <c:crossBetween val="between"/>
        <c:majorUnit val="0.5"/>
      </c:valAx>
      <c:spPr>
        <a:solidFill>
          <a:srgbClr val="002060">
            <a:alpha val="50000"/>
          </a:srgb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2060">
        <a:alpha val="95000"/>
      </a:srgb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1320630632231"/>
          <c:y val="5.1063542798233975E-2"/>
          <c:w val="0.64298014378637458"/>
          <c:h val="0.7992060376101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gradFill flip="none" rotWithShape="1">
              <a:gsLst>
                <a:gs pos="0">
                  <a:srgbClr val="00B050">
                    <a:lumMod val="5000"/>
                    <a:lumOff val="95000"/>
                  </a:srgbClr>
                </a:gs>
                <a:gs pos="21000">
                  <a:srgbClr val="00B050">
                    <a:lumMod val="85000"/>
                    <a:lumOff val="15000"/>
                  </a:srgbClr>
                </a:gs>
                <a:gs pos="57000">
                  <a:srgbClr val="00B050"/>
                </a:gs>
                <a:gs pos="100000">
                  <a:srgbClr val="00B050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向左</c:v>
                </c:pt>
                <c:pt idx="1">
                  <c:v>向右</c:v>
                </c:pt>
              </c:strCache>
            </c:strRef>
          </c:cat>
          <c:val>
            <c:numRef>
              <c:f>工作表1!$B$2:$B$3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F1-41E0-84EB-B1D9CFE42B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207855"/>
        <c:axId val="1820209103"/>
      </c:barChart>
      <c:catAx>
        <c:axId val="182020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0209103"/>
        <c:crosses val="autoZero"/>
        <c:auto val="1"/>
        <c:lblAlgn val="ctr"/>
        <c:lblOffset val="100"/>
        <c:noMultiLvlLbl val="0"/>
      </c:catAx>
      <c:valAx>
        <c:axId val="182020910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TW"/>
          </a:p>
        </c:txPr>
        <c:crossAx val="1820207855"/>
        <c:crosses val="autoZero"/>
        <c:crossBetween val="between"/>
        <c:majorUnit val="0.5"/>
      </c:valAx>
      <c:spPr>
        <a:solidFill>
          <a:srgbClr val="002060">
            <a:alpha val="50000"/>
          </a:srgb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2060">
        <a:alpha val="95000"/>
      </a:srgb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E3BD9-7E0F-4C7D-9B97-3E0A125FFFBC}" type="datetimeFigureOut">
              <a:rPr lang="zh-TW" altLang="en-US" smtClean="0"/>
              <a:t>2025/3/16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EE974-C943-488C-944D-5AD59F2A5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64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173FC-2853-4273-A287-D7B27A5C4E56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9F9A6-44C7-44D3-A893-14ACD5AE8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078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1BC05-A2EE-46C8-8260-405A054C332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96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45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56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72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Scalable Deep Reinforcement Learning for Robotic Manipulation</a:t>
            </a:r>
            <a:r>
              <a:rPr lang="zh-TW" altLang="en-US" dirty="0"/>
              <a:t>：</a:t>
            </a:r>
            <a:r>
              <a:rPr lang="en-US" altLang="zh-TW" dirty="0"/>
              <a:t>https://research.google/blog/scalable-deep-reinforcement-learning-for-robotic-manipulation/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99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02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07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58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654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66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52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186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986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2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957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357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427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Atari</a:t>
            </a:r>
            <a:r>
              <a:rPr lang="zh-TW" altLang="en-US" dirty="0"/>
              <a:t>強化學習訓練環境：</a:t>
            </a:r>
            <a:r>
              <a:rPr lang="en-US" altLang="zh-TW" dirty="0"/>
              <a:t>https://ale.farama.org/environments/complete_list/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303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71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741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Asynchronous Advantage Actor-Critic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原始論文：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0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八張圖，一次搞懂人工智慧的現在、未來，及對你工作的影響：</a:t>
            </a:r>
            <a:r>
              <a:rPr lang="en-US" altLang="zh-TW" dirty="0"/>
              <a:t>https://futurecity.cw.com.tw/article/743</a:t>
            </a:r>
          </a:p>
          <a:p>
            <a:r>
              <a:rPr lang="zh-TW" altLang="en-US" dirty="0"/>
              <a:t>中央研究院</a:t>
            </a:r>
            <a:r>
              <a:rPr lang="en-US" altLang="zh-TW" dirty="0"/>
              <a:t>-Expert System</a:t>
            </a:r>
            <a:r>
              <a:rPr lang="zh-TW" altLang="en-US" dirty="0"/>
              <a:t>：</a:t>
            </a:r>
            <a:r>
              <a:rPr lang="en-US" altLang="zh-TW" dirty="0"/>
              <a:t>https://ai.iias.sinica.edu.tw/glossary/expert-system/</a:t>
            </a:r>
          </a:p>
          <a:p>
            <a:r>
              <a:rPr lang="en-US" altLang="zh-TW" dirty="0"/>
              <a:t>Introducing Generative Physical AI</a:t>
            </a:r>
            <a:r>
              <a:rPr lang="zh-TW" altLang="en-US" dirty="0"/>
              <a:t>：</a:t>
            </a:r>
            <a:r>
              <a:rPr lang="en-US" altLang="zh-TW" dirty="0"/>
              <a:t>https://youtu.be/AYSfcgVv9-U?si=SuaP_Xnc8pYjuZWE</a:t>
            </a:r>
          </a:p>
          <a:p>
            <a:r>
              <a:rPr lang="zh-TW" altLang="en-US" dirty="0"/>
              <a:t>開始深度學習之前，先了解什麼是「感知器」</a:t>
            </a:r>
            <a:r>
              <a:rPr lang="en-US" altLang="zh-TW" dirty="0"/>
              <a:t>(Perceptron)</a:t>
            </a:r>
            <a:r>
              <a:rPr lang="zh-TW" altLang="en-US" dirty="0"/>
              <a:t>：</a:t>
            </a:r>
            <a:r>
              <a:rPr lang="en-US" altLang="zh-TW" dirty="0"/>
              <a:t>https://datasciocean.tech/deep-learning-core-concept/what-is-perceptron/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26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002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14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893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05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4054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9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82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Clustering</a:t>
            </a:r>
            <a:r>
              <a:rPr lang="zh-TW" altLang="en-US" dirty="0"/>
              <a:t>圖片：</a:t>
            </a:r>
            <a:r>
              <a:rPr lang="en-US" altLang="zh-TW" dirty="0"/>
              <a:t>https://github.com/jianhe25/ClusteringDemo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C4043"/>
                </a:solidFill>
                <a:effectLst/>
                <a:latin typeface="inherit"/>
              </a:rPr>
              <a:t>晶圓異常偵測：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Wu, Ming-Ju, </a:t>
            </a:r>
            <a:r>
              <a:rPr lang="en-US" altLang="zh-TW" b="0" i="0" dirty="0" err="1">
                <a:solidFill>
                  <a:srgbClr val="3C4043"/>
                </a:solidFill>
                <a:effectLst/>
                <a:latin typeface="inherit"/>
              </a:rPr>
              <a:t>Jyh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-Shing R. Jang, and </a:t>
            </a:r>
            <a:r>
              <a:rPr lang="en-US" altLang="zh-TW" b="0" i="0" dirty="0" err="1">
                <a:solidFill>
                  <a:srgbClr val="3C4043"/>
                </a:solidFill>
                <a:effectLst/>
                <a:latin typeface="inherit"/>
              </a:rPr>
              <a:t>Jui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-Long Chen. “Wafer Map Failure Pattern Recognition and Similarity Ranking for Large-Scale Data Sets.” IEEE Transactions on Semiconductor Manufacturing 28, no. 1 (February 2015): 1–12.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Tesco2017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inherit"/>
              </a:rPr>
              <a:t>報告：</a:t>
            </a:r>
            <a:r>
              <a:rPr lang="en-US" altLang="zh-TW" b="0" i="0" dirty="0">
                <a:solidFill>
                  <a:srgbClr val="3C4043"/>
                </a:solidFill>
                <a:effectLst/>
                <a:latin typeface="inherit"/>
              </a:rPr>
              <a:t>https://www.tescoplc.com/media/754509/the-tesco-group-three-pillars-creating-value.pdf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323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【Python】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機器學習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—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資料前處理與樹模型：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https://ntudac.medium.com/python-%E6%A9%9F%E5%99%A8%E5%AD%B8%E7%BF%92-%E8%B3%87%E6%96%99%E5%89%8D%E8%99%95%E7%90%86%E8%88%87%E6%A8%B9%E6%A8%A1%E5%9E%8B-410cf4f777b0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verdana" panose="020B0604030504040204" pitchFamily="34" charset="0"/>
              </a:rPr>
              <a:t>Logistic Regression in Machine Learning</a:t>
            </a:r>
            <a:r>
              <a:rPr lang="zh-TW" altLang="en-US" b="0" i="0" dirty="0">
                <a:solidFill>
                  <a:srgbClr val="05192D"/>
                </a:solidFill>
                <a:effectLst/>
                <a:latin typeface="Studio-Feixen-Sans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https://www.tpointtech.com/logistic-regression-in-machine-learning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情感分析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demo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hne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https://hanlp.hankcs.com/demos/sentiment.html</a:t>
            </a:r>
            <a:endParaRPr lang="zh-TW" altLang="en-US" b="0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31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Translating baby sounds using Google AI</a:t>
            </a:r>
            <a:r>
              <a:rPr lang="zh-TW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：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hne"/>
              </a:rPr>
              <a:t>https://www.youtube.com/watch?v=BvXXgcBSCXY&amp;ab_channel=GoogleCloudTech</a:t>
            </a:r>
            <a:endParaRPr lang="zh-TW" altLang="en-US" b="0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322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77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9F9A6-44C7-44D3-A893-14ACD5AE8D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42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12B8875C-BF24-4FE9-A752-1089954BD8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1137" y="-7829"/>
            <a:ext cx="8944219" cy="6865831"/>
          </a:xfrm>
          <a:custGeom>
            <a:avLst/>
            <a:gdLst>
              <a:gd name="connsiteX0" fmla="*/ 17770 w 8944218"/>
              <a:gd name="connsiteY0" fmla="*/ 0 h 6865831"/>
              <a:gd name="connsiteX1" fmla="*/ 4931600 w 8944218"/>
              <a:gd name="connsiteY1" fmla="*/ 0 h 6865831"/>
              <a:gd name="connsiteX2" fmla="*/ 4938378 w 8944218"/>
              <a:gd name="connsiteY2" fmla="*/ 6778 h 6865831"/>
              <a:gd name="connsiteX3" fmla="*/ 4939431 w 8944218"/>
              <a:gd name="connsiteY3" fmla="*/ 5724 h 6865831"/>
              <a:gd name="connsiteX4" fmla="*/ 4940097 w 8944218"/>
              <a:gd name="connsiteY4" fmla="*/ 6390 h 6865831"/>
              <a:gd name="connsiteX5" fmla="*/ 4946486 w 8944218"/>
              <a:gd name="connsiteY5" fmla="*/ 0 h 6865831"/>
              <a:gd name="connsiteX6" fmla="*/ 8944218 w 8944218"/>
              <a:gd name="connsiteY6" fmla="*/ 0 h 6865831"/>
              <a:gd name="connsiteX7" fmla="*/ 8944218 w 8944218"/>
              <a:gd name="connsiteY7" fmla="*/ 938217 h 6865831"/>
              <a:gd name="connsiteX8" fmla="*/ 8944218 w 8944218"/>
              <a:gd name="connsiteY8" fmla="*/ 951638 h 6865831"/>
              <a:gd name="connsiteX9" fmla="*/ 8944218 w 8944218"/>
              <a:gd name="connsiteY9" fmla="*/ 4018388 h 6865831"/>
              <a:gd name="connsiteX10" fmla="*/ 8944217 w 8944218"/>
              <a:gd name="connsiteY10" fmla="*/ 4018387 h 6865831"/>
              <a:gd name="connsiteX11" fmla="*/ 8944217 w 8944218"/>
              <a:gd name="connsiteY11" fmla="*/ 5877695 h 6865831"/>
              <a:gd name="connsiteX12" fmla="*/ 7956081 w 8944218"/>
              <a:gd name="connsiteY12" fmla="*/ 6865831 h 6865831"/>
              <a:gd name="connsiteX13" fmla="*/ 6852273 w 8944218"/>
              <a:gd name="connsiteY13" fmla="*/ 6865831 h 6865831"/>
              <a:gd name="connsiteX14" fmla="*/ 4940484 w 8944218"/>
              <a:gd name="connsiteY14" fmla="*/ 4954043 h 6865831"/>
              <a:gd name="connsiteX15" fmla="*/ 4939431 w 8944218"/>
              <a:gd name="connsiteY15" fmla="*/ 4955095 h 6865831"/>
              <a:gd name="connsiteX16" fmla="*/ 2475739 w 8944218"/>
              <a:gd name="connsiteY16" fmla="*/ 2491403 h 6865831"/>
              <a:gd name="connsiteX17" fmla="*/ 2474685 w 8944218"/>
              <a:gd name="connsiteY17" fmla="*/ 2492455 h 6865831"/>
              <a:gd name="connsiteX18" fmla="*/ 0 w 8944218"/>
              <a:gd name="connsiteY18" fmla="*/ 17770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944218" h="6865831">
                <a:moveTo>
                  <a:pt x="17770" y="0"/>
                </a:moveTo>
                <a:lnTo>
                  <a:pt x="4931600" y="0"/>
                </a:lnTo>
                <a:lnTo>
                  <a:pt x="4938378" y="6778"/>
                </a:lnTo>
                <a:lnTo>
                  <a:pt x="4939431" y="5724"/>
                </a:lnTo>
                <a:lnTo>
                  <a:pt x="4940097" y="6390"/>
                </a:lnTo>
                <a:lnTo>
                  <a:pt x="4946486" y="0"/>
                </a:lnTo>
                <a:lnTo>
                  <a:pt x="8944218" y="0"/>
                </a:lnTo>
                <a:lnTo>
                  <a:pt x="8944218" y="938217"/>
                </a:lnTo>
                <a:lnTo>
                  <a:pt x="8944218" y="951638"/>
                </a:lnTo>
                <a:lnTo>
                  <a:pt x="8944218" y="4018388"/>
                </a:lnTo>
                <a:lnTo>
                  <a:pt x="8944217" y="4018387"/>
                </a:lnTo>
                <a:lnTo>
                  <a:pt x="8944217" y="5877695"/>
                </a:lnTo>
                <a:lnTo>
                  <a:pt x="7956081" y="6865831"/>
                </a:lnTo>
                <a:lnTo>
                  <a:pt x="6852273" y="6865831"/>
                </a:lnTo>
                <a:lnTo>
                  <a:pt x="4940484" y="4954043"/>
                </a:lnTo>
                <a:lnTo>
                  <a:pt x="4939431" y="4955095"/>
                </a:lnTo>
                <a:lnTo>
                  <a:pt x="2475739" y="2491403"/>
                </a:lnTo>
                <a:lnTo>
                  <a:pt x="2474685" y="2492455"/>
                </a:lnTo>
                <a:lnTo>
                  <a:pt x="0" y="1777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1505070" y="636805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687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9F9B3A4-735B-401C-ADEE-60D2044799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44247" y="1694330"/>
            <a:ext cx="4548647" cy="2861135"/>
          </a:xfrm>
          <a:custGeom>
            <a:avLst/>
            <a:gdLst>
              <a:gd name="connsiteX0" fmla="*/ 0 w 4548647"/>
              <a:gd name="connsiteY0" fmla="*/ 0 h 2861134"/>
              <a:gd name="connsiteX1" fmla="*/ 4548647 w 4548647"/>
              <a:gd name="connsiteY1" fmla="*/ 0 h 2861134"/>
              <a:gd name="connsiteX2" fmla="*/ 4548647 w 4548647"/>
              <a:gd name="connsiteY2" fmla="*/ 2861134 h 2861134"/>
              <a:gd name="connsiteX3" fmla="*/ 0 w 4548647"/>
              <a:gd name="connsiteY3" fmla="*/ 2861134 h 2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8647" h="2861134">
                <a:moveTo>
                  <a:pt x="0" y="0"/>
                </a:moveTo>
                <a:lnTo>
                  <a:pt x="4548647" y="0"/>
                </a:lnTo>
                <a:lnTo>
                  <a:pt x="4548647" y="2861134"/>
                </a:lnTo>
                <a:lnTo>
                  <a:pt x="0" y="2861134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 lIns="91438" tIns="45719" rIns="91438" bIns="45719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93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05A69DFF-67A2-4717-A5F7-167EBB79A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54012" y="3273329"/>
            <a:ext cx="1514687" cy="2442137"/>
          </a:xfrm>
          <a:custGeom>
            <a:avLst/>
            <a:gdLst>
              <a:gd name="connsiteX0" fmla="*/ 0 w 1514686"/>
              <a:gd name="connsiteY0" fmla="*/ 0 h 2442137"/>
              <a:gd name="connsiteX1" fmla="*/ 1514686 w 1514686"/>
              <a:gd name="connsiteY1" fmla="*/ 0 h 2442137"/>
              <a:gd name="connsiteX2" fmla="*/ 1514686 w 1514686"/>
              <a:gd name="connsiteY2" fmla="*/ 2442137 h 2442137"/>
              <a:gd name="connsiteX3" fmla="*/ 0 w 1514686"/>
              <a:gd name="connsiteY3" fmla="*/ 2442137 h 24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686" h="2442137">
                <a:moveTo>
                  <a:pt x="0" y="0"/>
                </a:moveTo>
                <a:lnTo>
                  <a:pt x="1514686" y="0"/>
                </a:lnTo>
                <a:lnTo>
                  <a:pt x="1514686" y="2442137"/>
                </a:lnTo>
                <a:lnTo>
                  <a:pt x="0" y="2442137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94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4A987E4-5098-48D7-B3D9-7C65E17B9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0162" y="3662278"/>
            <a:ext cx="4496751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0DDDB151-FC67-4A93-B914-9C1A19B499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7739" y="3351145"/>
            <a:ext cx="4496751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5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-24"/>
            <a:ext cx="12192000" cy="9600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wrap="none" anchor="ctr"/>
          <a:lstStyle>
            <a:lvl1pPr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l" eaLnBrk="1" hangingPunct="1">
              <a:defRPr/>
            </a:pPr>
            <a:endParaRPr lang="zh-TW" altLang="en-US" sz="3200" i="0">
              <a:latin typeface="Calibri" pitchFamily="34" charset="0"/>
              <a:ea typeface="新細明體" pitchFamily="18" charset="-120"/>
            </a:endParaRPr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614149" y="1009929"/>
            <a:ext cx="10958875" cy="0"/>
          </a:xfrm>
          <a:prstGeom prst="line">
            <a:avLst/>
          </a:prstGeom>
          <a:ln>
            <a:solidFill>
              <a:srgbClr val="EEE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7B471A2-741B-4AC3-824A-6FE9C5A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8417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61217"/>
            <a:ext cx="9144000" cy="124874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916982"/>
            <a:ext cx="9144000" cy="65516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23E7-BEAD-4009-A5FA-7377890A8BD6}" type="datetime1">
              <a:rPr lang="zh-TW" altLang="en-US" smtClean="0"/>
              <a:t>2025/3/16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94028" y="6356350"/>
            <a:ext cx="455951" cy="365125"/>
          </a:xfrm>
        </p:spPr>
        <p:txBody>
          <a:bodyPr/>
          <a:lstStyle/>
          <a:p>
            <a:fld id="{B19DBCB3-FB94-44E9-8530-10FD1EDBF0FD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1" y="6372993"/>
            <a:ext cx="7944465" cy="357188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54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1723688" y="6372993"/>
            <a:ext cx="468312" cy="357188"/>
          </a:xfrm>
          <a:prstGeom prst="rect">
            <a:avLst/>
          </a:prstGeom>
          <a:gradFill rotWithShape="1">
            <a:gsLst>
              <a:gs pos="0">
                <a:srgbClr val="45B2A5"/>
              </a:gs>
              <a:gs pos="100000">
                <a:srgbClr val="009583"/>
              </a:gs>
            </a:gsLst>
            <a:lin ang="54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9" name="Line 18"/>
          <p:cNvSpPr>
            <a:spLocks noChangeShapeType="1"/>
          </p:cNvSpPr>
          <p:nvPr userDrawn="1"/>
        </p:nvSpPr>
        <p:spPr bwMode="auto">
          <a:xfrm>
            <a:off x="684215" y="3716339"/>
            <a:ext cx="105098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0" name="Line 19"/>
          <p:cNvSpPr>
            <a:spLocks noChangeShapeType="1"/>
          </p:cNvSpPr>
          <p:nvPr userDrawn="1"/>
        </p:nvSpPr>
        <p:spPr bwMode="auto">
          <a:xfrm>
            <a:off x="1116014" y="2060575"/>
            <a:ext cx="1038702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1" name="Rectangle 20"/>
          <p:cNvSpPr>
            <a:spLocks noChangeArrowheads="1"/>
          </p:cNvSpPr>
          <p:nvPr userDrawn="1"/>
        </p:nvSpPr>
        <p:spPr bwMode="auto">
          <a:xfrm>
            <a:off x="538164" y="2189166"/>
            <a:ext cx="144463" cy="142875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2" name="Rectangle 21"/>
          <p:cNvSpPr>
            <a:spLocks noChangeArrowheads="1"/>
          </p:cNvSpPr>
          <p:nvPr userDrawn="1"/>
        </p:nvSpPr>
        <p:spPr bwMode="auto">
          <a:xfrm>
            <a:off x="755652" y="1973265"/>
            <a:ext cx="144463" cy="142875"/>
          </a:xfrm>
          <a:prstGeom prst="rect">
            <a:avLst/>
          </a:prstGeom>
          <a:gradFill rotWithShape="1">
            <a:gsLst>
              <a:gs pos="0">
                <a:srgbClr val="3DA0B3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3" name="Rectangle 22"/>
          <p:cNvSpPr>
            <a:spLocks noChangeArrowheads="1"/>
          </p:cNvSpPr>
          <p:nvPr userDrawn="1"/>
        </p:nvSpPr>
        <p:spPr bwMode="auto">
          <a:xfrm>
            <a:off x="11380932" y="3630615"/>
            <a:ext cx="144463" cy="142875"/>
          </a:xfrm>
          <a:prstGeom prst="rect">
            <a:avLst/>
          </a:prstGeom>
          <a:gradFill rotWithShape="1">
            <a:gsLst>
              <a:gs pos="0">
                <a:srgbClr val="45A4B6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4" name="Rectangle 23"/>
          <p:cNvSpPr>
            <a:spLocks noChangeArrowheads="1"/>
          </p:cNvSpPr>
          <p:nvPr userDrawn="1"/>
        </p:nvSpPr>
        <p:spPr bwMode="auto">
          <a:xfrm>
            <a:off x="11598419" y="3414713"/>
            <a:ext cx="144463" cy="142875"/>
          </a:xfrm>
          <a:prstGeom prst="rect">
            <a:avLst/>
          </a:prstGeom>
          <a:gradFill rotWithShape="1">
            <a:gsLst>
              <a:gs pos="0">
                <a:srgbClr val="45A4B6"/>
              </a:gs>
              <a:gs pos="100000">
                <a:srgbClr val="00829B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5" name="Rectangle 24"/>
          <p:cNvSpPr>
            <a:spLocks noChangeArrowheads="1"/>
          </p:cNvSpPr>
          <p:nvPr userDrawn="1"/>
        </p:nvSpPr>
        <p:spPr bwMode="auto">
          <a:xfrm>
            <a:off x="538164" y="1973265"/>
            <a:ext cx="144463" cy="142875"/>
          </a:xfrm>
          <a:prstGeom prst="rect">
            <a:avLst/>
          </a:prstGeom>
          <a:gradFill rotWithShape="1">
            <a:gsLst>
              <a:gs pos="0">
                <a:srgbClr val="35AB9D"/>
              </a:gs>
              <a:gs pos="100000">
                <a:srgbClr val="009583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6" name="Rectangle 25"/>
          <p:cNvSpPr>
            <a:spLocks noChangeArrowheads="1"/>
          </p:cNvSpPr>
          <p:nvPr userDrawn="1"/>
        </p:nvSpPr>
        <p:spPr bwMode="auto">
          <a:xfrm>
            <a:off x="11600007" y="3632203"/>
            <a:ext cx="144463" cy="142875"/>
          </a:xfrm>
          <a:prstGeom prst="rect">
            <a:avLst/>
          </a:prstGeom>
          <a:gradFill rotWithShape="1">
            <a:gsLst>
              <a:gs pos="0">
                <a:srgbClr val="35AB9D"/>
              </a:gs>
              <a:gs pos="100000">
                <a:srgbClr val="009583"/>
              </a:gs>
            </a:gsLst>
            <a:lin ang="2700000" scaled="1"/>
          </a:gra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z="3200">
              <a:solidFill>
                <a:prstClr val="black"/>
              </a:solidFill>
            </a:endParaRPr>
          </a:p>
        </p:txBody>
      </p:sp>
      <p:sp>
        <p:nvSpPr>
          <p:cNvPr id="17" name="Rectangle 11"/>
          <p:cNvSpPr>
            <a:spLocks noChangeArrowheads="1"/>
          </p:cNvSpPr>
          <p:nvPr userDrawn="1"/>
        </p:nvSpPr>
        <p:spPr bwMode="auto">
          <a:xfrm>
            <a:off x="0" y="6788151"/>
            <a:ext cx="12204000" cy="69851"/>
          </a:xfrm>
          <a:prstGeom prst="rect">
            <a:avLst/>
          </a:prstGeom>
          <a:solidFill>
            <a:srgbClr val="EEECE1"/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defTabSz="914377" eaLnBrk="1" hangingPunct="1">
              <a:defRPr/>
            </a:pPr>
            <a:endParaRPr lang="zh-TW" altLang="en-US" sz="1867" kern="0">
              <a:solidFill>
                <a:prstClr val="black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60" y="6334676"/>
            <a:ext cx="3204000" cy="3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87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-24"/>
            <a:ext cx="12192000" cy="9600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wrap="none" anchor="ctr"/>
          <a:lstStyle>
            <a:lvl1pPr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algn="ctr" eaLnBrk="0" hangingPunct="0"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l" eaLnBrk="1" hangingPunct="1">
              <a:defRPr/>
            </a:pPr>
            <a:endParaRPr lang="zh-TW" altLang="en-US" sz="3200" i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27797" y="242295"/>
            <a:ext cx="10958875" cy="83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614149" y="1009929"/>
            <a:ext cx="10958875" cy="0"/>
          </a:xfrm>
          <a:prstGeom prst="line">
            <a:avLst/>
          </a:prstGeom>
          <a:ln>
            <a:solidFill>
              <a:srgbClr val="EEE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66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BCC21E7-B949-43E3-B1A1-A01F4095FC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1505070" y="636805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157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23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C6A316B-C528-4EAD-8C2D-A46D04B519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075" y="1694145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97BF8D35-25B1-4FD4-BCB6-0894131175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3587" y="1694145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0A52F6D5-B2FA-4648-A7C4-6BC468F272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19984" y="1694145"/>
            <a:ext cx="2100208" cy="2088868"/>
          </a:xfrm>
          <a:custGeom>
            <a:avLst/>
            <a:gdLst>
              <a:gd name="connsiteX0" fmla="*/ 0 w 2100208"/>
              <a:gd name="connsiteY0" fmla="*/ 0 h 2088868"/>
              <a:gd name="connsiteX1" fmla="*/ 2100208 w 2100208"/>
              <a:gd name="connsiteY1" fmla="*/ 0 h 2088868"/>
              <a:gd name="connsiteX2" fmla="*/ 2100208 w 2100208"/>
              <a:gd name="connsiteY2" fmla="*/ 2088868 h 2088868"/>
              <a:gd name="connsiteX3" fmla="*/ 0 w 2100208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08" h="2088868">
                <a:moveTo>
                  <a:pt x="0" y="0"/>
                </a:moveTo>
                <a:lnTo>
                  <a:pt x="2100208" y="0"/>
                </a:lnTo>
                <a:lnTo>
                  <a:pt x="2100208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9185A2F2-0665-4289-99CF-CE6839B03D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8703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B846096C-4C1C-45DB-B622-C12BADFF5C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3742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6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391188B-14E8-4DCD-950A-AE89C0221E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6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2E2325C-B237-4C65-A1CF-B7989C7E6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6127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0D58AD2-6733-4483-9780-9887071A28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2257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432F6C63-AB2A-48A8-B583-B0C3C78C2B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96561" y="3285709"/>
            <a:ext cx="2320729" cy="2452419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4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B22387BA-39FA-4B5B-A24F-6972B6450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3" y="1616102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196AD7B5-76BA-4C31-9438-03820A7A61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713" y="3793786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521F6C2-5C70-438B-BC12-C9456C9441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0315" y="1616102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BF5D2649-EDD8-4E9E-875C-D51E87E67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0315" y="3793786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6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0E4BB03-6381-4E88-96B9-94ADD1F4F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3036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4818A7-FDDB-461D-93ED-915694DF4D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0586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21D3F68-1E67-4C04-AE74-F8AA5361DC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8137" y="1986039"/>
            <a:ext cx="2864879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25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E383B08-EB36-448C-B843-41C9029782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9665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4BB57E6-2F68-46CF-8328-F203DF1E2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930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190268DF-9BA5-4BEC-B91D-0658AA1F82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4194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EA8FA15C-08E3-4A26-BA8D-1D9CF6799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6458" y="1955801"/>
            <a:ext cx="1641860" cy="1624795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3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C14818E-3A05-4DD9-9C20-117EFB75A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00872" y="1641487"/>
            <a:ext cx="3708001" cy="2347284"/>
          </a:xfrm>
          <a:custGeom>
            <a:avLst/>
            <a:gdLst>
              <a:gd name="connsiteX0" fmla="*/ 0 w 3708001"/>
              <a:gd name="connsiteY0" fmla="*/ 0 h 2347284"/>
              <a:gd name="connsiteX1" fmla="*/ 3708001 w 3708001"/>
              <a:gd name="connsiteY1" fmla="*/ 0 h 2347284"/>
              <a:gd name="connsiteX2" fmla="*/ 3708001 w 3708001"/>
              <a:gd name="connsiteY2" fmla="*/ 2347284 h 2347284"/>
              <a:gd name="connsiteX3" fmla="*/ 0 w 3708001"/>
              <a:gd name="connsiteY3" fmla="*/ 2347284 h 2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001" h="2347284">
                <a:moveTo>
                  <a:pt x="0" y="0"/>
                </a:moveTo>
                <a:lnTo>
                  <a:pt x="3708001" y="0"/>
                </a:lnTo>
                <a:lnTo>
                  <a:pt x="3708001" y="2347284"/>
                </a:lnTo>
                <a:lnTo>
                  <a:pt x="0" y="2347284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7D4E2FB-8BAE-4F3E-98FB-2E8C2FFD4A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9203" y="1641488"/>
            <a:ext cx="3323559" cy="2051173"/>
          </a:xfrm>
          <a:custGeom>
            <a:avLst/>
            <a:gdLst>
              <a:gd name="connsiteX0" fmla="*/ 0 w 3323559"/>
              <a:gd name="connsiteY0" fmla="*/ 0 h 2051173"/>
              <a:gd name="connsiteX1" fmla="*/ 3323559 w 3323559"/>
              <a:gd name="connsiteY1" fmla="*/ 0 h 2051173"/>
              <a:gd name="connsiteX2" fmla="*/ 3323559 w 3323559"/>
              <a:gd name="connsiteY2" fmla="*/ 2051173 h 2051173"/>
              <a:gd name="connsiteX3" fmla="*/ 0 w 3323559"/>
              <a:gd name="connsiteY3" fmla="*/ 2051173 h 20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559" h="2051173">
                <a:moveTo>
                  <a:pt x="0" y="0"/>
                </a:moveTo>
                <a:lnTo>
                  <a:pt x="3323559" y="0"/>
                </a:lnTo>
                <a:lnTo>
                  <a:pt x="3323559" y="2051173"/>
                </a:lnTo>
                <a:lnTo>
                  <a:pt x="0" y="2051173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B7870F6-7E23-4F76-AEB6-7E26068AFE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4715" y="4172231"/>
            <a:ext cx="6934157" cy="1765008"/>
          </a:xfrm>
          <a:custGeom>
            <a:avLst/>
            <a:gdLst>
              <a:gd name="connsiteX0" fmla="*/ 0 w 6934157"/>
              <a:gd name="connsiteY0" fmla="*/ 0 h 1765008"/>
              <a:gd name="connsiteX1" fmla="*/ 6934157 w 6934157"/>
              <a:gd name="connsiteY1" fmla="*/ 0 h 1765008"/>
              <a:gd name="connsiteX2" fmla="*/ 6934157 w 6934157"/>
              <a:gd name="connsiteY2" fmla="*/ 1765008 h 1765008"/>
              <a:gd name="connsiteX3" fmla="*/ 0 w 6934157"/>
              <a:gd name="connsiteY3" fmla="*/ 1765008 h 1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4157" h="1765008">
                <a:moveTo>
                  <a:pt x="0" y="0"/>
                </a:moveTo>
                <a:lnTo>
                  <a:pt x="6934157" y="0"/>
                </a:lnTo>
                <a:lnTo>
                  <a:pt x="6934157" y="1765008"/>
                </a:lnTo>
                <a:lnTo>
                  <a:pt x="0" y="1765008"/>
                </a:lnTo>
                <a:close/>
              </a:path>
            </a:pathLst>
          </a:custGeom>
        </p:spPr>
        <p:txBody>
          <a:bodyPr wrap="square" lIns="91438" tIns="45719" rIns="91438" bIns="45719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2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273" imgH="274" progId="TCLayout.ActiveDocument.1">
                  <p:embed/>
                </p:oleObj>
              </mc:Choice>
              <mc:Fallback>
                <p:oleObj name="think-cell Slide" r:id="rId18" imgW="273" imgH="274" progId="TCLayout.ActiveDocument.1">
                  <p:embed/>
                  <p:pic>
                    <p:nvPicPr>
                      <p:cNvPr id="2" name="物件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菱形 6">
            <a:extLst>
              <a:ext uri="{FF2B5EF4-FFF2-40B4-BE49-F238E27FC236}">
                <a16:creationId xmlns:a16="http://schemas.microsoft.com/office/drawing/2014/main" id="{A832896A-8739-4601-84B6-1F10BA781B2F}"/>
              </a:ext>
            </a:extLst>
          </p:cNvPr>
          <p:cNvSpPr/>
          <p:nvPr/>
        </p:nvSpPr>
        <p:spPr>
          <a:xfrm>
            <a:off x="946539" y="403600"/>
            <a:ext cx="421909" cy="465380"/>
          </a:xfrm>
          <a:prstGeom prst="diamond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51987B-F4CB-49EA-B37A-23307F9CD06F}"/>
              </a:ext>
            </a:extLst>
          </p:cNvPr>
          <p:cNvSpPr/>
          <p:nvPr/>
        </p:nvSpPr>
        <p:spPr>
          <a:xfrm>
            <a:off x="1" y="-1"/>
            <a:ext cx="12192000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7AB0C2-FD94-4207-84A2-F6ED87F8F59A}"/>
              </a:ext>
            </a:extLst>
          </p:cNvPr>
          <p:cNvSpPr/>
          <p:nvPr userDrawn="1"/>
        </p:nvSpPr>
        <p:spPr>
          <a:xfrm>
            <a:off x="83114" y="2"/>
            <a:ext cx="1676403" cy="914401"/>
          </a:xfrm>
          <a:custGeom>
            <a:avLst/>
            <a:gdLst>
              <a:gd name="connsiteX0" fmla="*/ 76200 w 1676402"/>
              <a:gd name="connsiteY0" fmla="*/ 0 h 914401"/>
              <a:gd name="connsiteX1" fmla="*/ 1600202 w 1676402"/>
              <a:gd name="connsiteY1" fmla="*/ 0 h 914401"/>
              <a:gd name="connsiteX2" fmla="*/ 1676402 w 1676402"/>
              <a:gd name="connsiteY2" fmla="*/ 76200 h 914401"/>
              <a:gd name="connsiteX3" fmla="*/ 838201 w 1676402"/>
              <a:gd name="connsiteY3" fmla="*/ 914401 h 914401"/>
              <a:gd name="connsiteX4" fmla="*/ 0 w 1676402"/>
              <a:gd name="connsiteY4" fmla="*/ 7620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2" h="914401">
                <a:moveTo>
                  <a:pt x="76200" y="0"/>
                </a:moveTo>
                <a:lnTo>
                  <a:pt x="1600202" y="0"/>
                </a:lnTo>
                <a:lnTo>
                  <a:pt x="1676402" y="76200"/>
                </a:lnTo>
                <a:lnTo>
                  <a:pt x="838201" y="914401"/>
                </a:lnTo>
                <a:lnTo>
                  <a:pt x="0" y="76200"/>
                </a:lnTo>
                <a:close/>
              </a:path>
            </a:pathLst>
          </a:custGeom>
          <a:solidFill>
            <a:srgbClr val="018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420DFCEC-C31F-4B19-8188-4A0B6DAC7476}"/>
              </a:ext>
            </a:extLst>
          </p:cNvPr>
          <p:cNvSpPr/>
          <p:nvPr/>
        </p:nvSpPr>
        <p:spPr>
          <a:xfrm>
            <a:off x="83117" y="222629"/>
            <a:ext cx="621545" cy="62154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DDEFA6-3FC5-43C1-9B84-FAEA11BACE99}"/>
              </a:ext>
            </a:extLst>
          </p:cNvPr>
          <p:cNvSpPr/>
          <p:nvPr/>
        </p:nvSpPr>
        <p:spPr>
          <a:xfrm>
            <a:off x="1" y="6715376"/>
            <a:ext cx="12192000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11784849" y="6448822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E3C2A6-8B5C-4BF7-BCFB-8360FA5176DD}" type="slidenum">
              <a:rPr lang="zh-TW" altLang="en-US" sz="1600" smtClean="0"/>
              <a:t>‹#›</a:t>
            </a:fld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116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60" r:id="rId14"/>
    <p:sldLayoutId id="2147483859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21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19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3" Type="http://schemas.openxmlformats.org/officeDocument/2006/relationships/image" Target="../media/image86.png"/><Relationship Id="rId7" Type="http://schemas.openxmlformats.org/officeDocument/2006/relationships/image" Target="../media/image97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11" Type="http://schemas.openxmlformats.org/officeDocument/2006/relationships/image" Target="../media/image970.png"/><Relationship Id="rId5" Type="http://schemas.openxmlformats.org/officeDocument/2006/relationships/image" Target="../media/image96.png"/><Relationship Id="rId15" Type="http://schemas.openxmlformats.org/officeDocument/2006/relationships/image" Target="../media/image101.png"/><Relationship Id="rId4" Type="http://schemas.openxmlformats.org/officeDocument/2006/relationships/image" Target="../media/image88.png"/><Relationship Id="rId1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3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11" Type="http://schemas.openxmlformats.org/officeDocument/2006/relationships/image" Target="../media/image108.png"/><Relationship Id="rId5" Type="http://schemas.openxmlformats.org/officeDocument/2006/relationships/image" Target="../media/image86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5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3" Type="http://schemas.openxmlformats.org/officeDocument/2006/relationships/image" Target="../media/image113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11" Type="http://schemas.openxmlformats.org/officeDocument/2006/relationships/image" Target="../media/image108.png"/><Relationship Id="rId5" Type="http://schemas.openxmlformats.org/officeDocument/2006/relationships/image" Target="../media/image114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86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40.png"/><Relationship Id="rId7" Type="http://schemas.openxmlformats.org/officeDocument/2006/relationships/image" Target="../media/image44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0" Type="http://schemas.openxmlformats.org/officeDocument/2006/relationships/image" Target="../media/image1170.png"/><Relationship Id="rId4" Type="http://schemas.openxmlformats.org/officeDocument/2006/relationships/image" Target="../media/image86.png"/><Relationship Id="rId9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3.png"/><Relationship Id="rId18" Type="http://schemas.openxmlformats.org/officeDocument/2006/relationships/image" Target="../media/image147.png"/><Relationship Id="rId3" Type="http://schemas.openxmlformats.org/officeDocument/2006/relationships/image" Target="../media/image137.png"/><Relationship Id="rId21" Type="http://schemas.openxmlformats.org/officeDocument/2006/relationships/image" Target="../media/image107.png"/><Relationship Id="rId7" Type="http://schemas.openxmlformats.org/officeDocument/2006/relationships/image" Target="../media/image128.png"/><Relationship Id="rId12" Type="http://schemas.openxmlformats.org/officeDocument/2006/relationships/image" Target="../media/image142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45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png"/><Relationship Id="rId11" Type="http://schemas.openxmlformats.org/officeDocument/2006/relationships/image" Target="../media/image141.png"/><Relationship Id="rId5" Type="http://schemas.openxmlformats.org/officeDocument/2006/relationships/image" Target="../media/image139.png"/><Relationship Id="rId15" Type="http://schemas.openxmlformats.org/officeDocument/2006/relationships/image" Target="../media/image132.png"/><Relationship Id="rId23" Type="http://schemas.openxmlformats.org/officeDocument/2006/relationships/image" Target="../media/image148.png"/><Relationship Id="rId10" Type="http://schemas.openxmlformats.org/officeDocument/2006/relationships/image" Target="../media/image131.png"/><Relationship Id="rId19" Type="http://schemas.openxmlformats.org/officeDocument/2006/relationships/image" Target="../media/image97.png"/><Relationship Id="rId4" Type="http://schemas.openxmlformats.org/officeDocument/2006/relationships/image" Target="../media/image138.png"/><Relationship Id="rId9" Type="http://schemas.openxmlformats.org/officeDocument/2006/relationships/image" Target="../media/image130.png"/><Relationship Id="rId14" Type="http://schemas.openxmlformats.org/officeDocument/2006/relationships/image" Target="../media/image144.png"/><Relationship Id="rId22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sv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46.png"/><Relationship Id="rId7" Type="http://schemas.openxmlformats.org/officeDocument/2006/relationships/image" Target="../media/image131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11" Type="http://schemas.openxmlformats.org/officeDocument/2006/relationships/image" Target="../media/image126.png"/><Relationship Id="rId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28.png"/><Relationship Id="rId9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.wdp"/><Relationship Id="rId1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microsoft.com/office/2007/relationships/hdphoto" Target="../media/hdphoto2.wdp"/><Relationship Id="rId10" Type="http://schemas.openxmlformats.org/officeDocument/2006/relationships/image" Target="../media/image19.png"/><Relationship Id="rId19" Type="http://schemas.openxmlformats.org/officeDocument/2006/relationships/image" Target="../media/image25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物件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物件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415126"/>
            <a:ext cx="9144000" cy="1248745"/>
          </a:xfrm>
        </p:spPr>
        <p:txBody>
          <a:bodyPr anchor="ctr">
            <a:noAutofit/>
          </a:bodyPr>
          <a:lstStyle/>
          <a:p>
            <a:pPr algn="l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強化學習初探</a:t>
            </a:r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從訓練架構到算法模型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789144"/>
            <a:ext cx="9144000" cy="406925"/>
          </a:xfrm>
        </p:spPr>
        <p:txBody>
          <a:bodyPr>
            <a:normAutofit/>
          </a:bodyPr>
          <a:lstStyle/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場外監控組 張遠耀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FD8116E-3BAF-4270-9E3F-78E707A07CAE}"/>
              </a:ext>
            </a:extLst>
          </p:cNvPr>
          <p:cNvGrpSpPr/>
          <p:nvPr/>
        </p:nvGrpSpPr>
        <p:grpSpPr>
          <a:xfrm>
            <a:off x="1627693" y="4233976"/>
            <a:ext cx="1292716" cy="353942"/>
            <a:chOff x="1420137" y="3798194"/>
            <a:chExt cx="1859634" cy="481248"/>
          </a:xfrm>
          <a:solidFill>
            <a:srgbClr val="DA2028">
              <a:alpha val="80000"/>
            </a:srgbClr>
          </a:solidFill>
        </p:grpSpPr>
        <p:sp>
          <p:nvSpPr>
            <p:cNvPr id="7" name="矩形: 圆角 11">
              <a:extLst>
                <a:ext uri="{FF2B5EF4-FFF2-40B4-BE49-F238E27FC236}">
                  <a16:creationId xmlns:a16="http://schemas.microsoft.com/office/drawing/2014/main" id="{E4D1773E-8ABC-4408-AA10-F962CFE54967}"/>
                </a:ext>
              </a:extLst>
            </p:cNvPr>
            <p:cNvSpPr/>
            <p:nvPr/>
          </p:nvSpPr>
          <p:spPr>
            <a:xfrm rot="16200000" flipH="1">
              <a:off x="2110155" y="3109826"/>
              <a:ext cx="479598" cy="1859634"/>
            </a:xfrm>
            <a:prstGeom prst="roundRect">
              <a:avLst>
                <a:gd name="adj" fmla="val 41962"/>
              </a:avLst>
            </a:prstGeom>
            <a:solidFill>
              <a:srgbClr val="008FC7"/>
            </a:solidFill>
            <a:ln w="1905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0CB939E1-4FD6-4687-BAE7-24BBC7E84BBE}"/>
                </a:ext>
              </a:extLst>
            </p:cNvPr>
            <p:cNvSpPr txBox="1"/>
            <p:nvPr/>
          </p:nvSpPr>
          <p:spPr>
            <a:xfrm flipH="1">
              <a:off x="1527191" y="3798194"/>
              <a:ext cx="1660807" cy="4603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微软雅黑"/>
                  <a:cs typeface="+mn-ea"/>
                  <a:sym typeface="+mn-lt"/>
                </a:rPr>
                <a:t>2025.3.18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89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架構五大要素 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A753C65-9E74-4FEF-BF5F-D9F1274D1688}"/>
              </a:ext>
            </a:extLst>
          </p:cNvPr>
          <p:cNvSpPr txBox="1"/>
          <p:nvPr/>
        </p:nvSpPr>
        <p:spPr>
          <a:xfrm>
            <a:off x="4150678" y="1043614"/>
            <a:ext cx="219217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 –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學習完成任務的模型</a:t>
            </a:r>
            <a:endParaRPr lang="en-US" altLang="zh-TW" sz="12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54CB9FBF-495A-410B-83F3-A19C753EDE09}"/>
              </a:ext>
            </a:extLst>
          </p:cNvPr>
          <p:cNvSpPr txBox="1"/>
          <p:nvPr/>
        </p:nvSpPr>
        <p:spPr>
          <a:xfrm>
            <a:off x="8481284" y="2488345"/>
            <a:ext cx="120905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3B64BC20-296A-4CF6-9A3E-EFFE13F1456F}"/>
              </a:ext>
            </a:extLst>
          </p:cNvPr>
          <p:cNvSpPr txBox="1"/>
          <p:nvPr/>
        </p:nvSpPr>
        <p:spPr>
          <a:xfrm>
            <a:off x="690635" y="2494177"/>
            <a:ext cx="147498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  <a:r>
              <a:rPr lang="en-US" altLang="zh-TW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亦稱</a:t>
            </a:r>
            <a:r>
              <a:rPr lang="en-US" altLang="zh-TW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Observation)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CF17823-8B8F-47BE-9DDC-E0B9032CBD32}"/>
              </a:ext>
            </a:extLst>
          </p:cNvPr>
          <p:cNvSpPr txBox="1"/>
          <p:nvPr/>
        </p:nvSpPr>
        <p:spPr>
          <a:xfrm>
            <a:off x="4129855" y="2511276"/>
            <a:ext cx="23944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最大化的目標</a:t>
            </a:r>
            <a:endParaRPr lang="en-US" altLang="zh-TW" sz="12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23492F43-84C6-4C2F-B7EA-0592B9A3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07" y="3122092"/>
            <a:ext cx="1185479" cy="1157909"/>
          </a:xfrm>
          <a:prstGeom prst="rect">
            <a:avLst/>
          </a:prstGeom>
        </p:spPr>
      </p:pic>
      <p:grpSp>
        <p:nvGrpSpPr>
          <p:cNvPr id="89" name="群組 88">
            <a:extLst>
              <a:ext uri="{FF2B5EF4-FFF2-40B4-BE49-F238E27FC236}">
                <a16:creationId xmlns:a16="http://schemas.microsoft.com/office/drawing/2014/main" id="{806EF0F0-E133-4B8C-BCE5-32EDA8F28ACC}"/>
              </a:ext>
            </a:extLst>
          </p:cNvPr>
          <p:cNvGrpSpPr/>
          <p:nvPr/>
        </p:nvGrpSpPr>
        <p:grpSpPr>
          <a:xfrm>
            <a:off x="8322222" y="3125239"/>
            <a:ext cx="1503333" cy="917458"/>
            <a:chOff x="8753671" y="3271934"/>
            <a:chExt cx="1503333" cy="917458"/>
          </a:xfrm>
        </p:grpSpPr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5976D145-4F08-4C83-BF58-0BB325B01359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100" name="箭號: 向右 99">
                <a:extLst>
                  <a:ext uri="{FF2B5EF4-FFF2-40B4-BE49-F238E27FC236}">
                    <a16:creationId xmlns:a16="http://schemas.microsoft.com/office/drawing/2014/main" id="{2DF29B4B-E261-4C71-93BB-E8AB195EB3C2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1" name="箭號: 向右 100">
                <a:extLst>
                  <a:ext uri="{FF2B5EF4-FFF2-40B4-BE49-F238E27FC236}">
                    <a16:creationId xmlns:a16="http://schemas.microsoft.com/office/drawing/2014/main" id="{B9C8B35A-AD9B-45F7-819F-842EC0633925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B6D2DFE0-672C-42AC-B245-28BCDD4052AB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98" name="箭號: 向右 97">
                <a:extLst>
                  <a:ext uri="{FF2B5EF4-FFF2-40B4-BE49-F238E27FC236}">
                    <a16:creationId xmlns:a16="http://schemas.microsoft.com/office/drawing/2014/main" id="{3CCDB85A-A21A-4572-9915-F6CEB7CED4A4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箭號: 向右 98">
                <a:extLst>
                  <a:ext uri="{FF2B5EF4-FFF2-40B4-BE49-F238E27FC236}">
                    <a16:creationId xmlns:a16="http://schemas.microsoft.com/office/drawing/2014/main" id="{5354197E-189E-4614-939D-BFB56EDBEC2F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D89AB44-23BF-44A5-935D-F35FD965D268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96" name="箭號: 向右 95">
                <a:extLst>
                  <a:ext uri="{FF2B5EF4-FFF2-40B4-BE49-F238E27FC236}">
                    <a16:creationId xmlns:a16="http://schemas.microsoft.com/office/drawing/2014/main" id="{8185C222-790D-4C36-9849-A48F23DA6F40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箭號: 向右 96">
                <a:extLst>
                  <a:ext uri="{FF2B5EF4-FFF2-40B4-BE49-F238E27FC236}">
                    <a16:creationId xmlns:a16="http://schemas.microsoft.com/office/drawing/2014/main" id="{F6A36D82-5270-4AFD-94C0-4B846098221E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1053C819-A5D6-46C1-8980-0B4B151911BE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A7A83307-E1E6-4AF5-A068-058ADE92474C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860F703E-2B72-4D37-99BA-AC7607AA1AEF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" name="圖片 101">
            <a:extLst>
              <a:ext uri="{FF2B5EF4-FFF2-40B4-BE49-F238E27FC236}">
                <a16:creationId xmlns:a16="http://schemas.microsoft.com/office/drawing/2014/main" id="{57D04F26-8CE4-4BCB-8620-F2AB99E53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833" y="1748677"/>
            <a:ext cx="1060249" cy="409337"/>
          </a:xfrm>
          <a:prstGeom prst="rect">
            <a:avLst/>
          </a:prstGeo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392E059-E133-4C6B-B7D6-4672793B0A52}"/>
              </a:ext>
            </a:extLst>
          </p:cNvPr>
          <p:cNvSpPr txBox="1"/>
          <p:nvPr/>
        </p:nvSpPr>
        <p:spPr>
          <a:xfrm>
            <a:off x="3847324" y="1334155"/>
            <a:ext cx="292735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，輸出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前沿應用大多使用神經網路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1BC924E-D4B6-45CD-B37D-D3DDE05A93C8}"/>
              </a:ext>
            </a:extLst>
          </p:cNvPr>
          <p:cNvGrpSpPr/>
          <p:nvPr/>
        </p:nvGrpSpPr>
        <p:grpSpPr>
          <a:xfrm>
            <a:off x="3415842" y="4904011"/>
            <a:ext cx="3617840" cy="1717083"/>
            <a:chOff x="3415842" y="4821461"/>
            <a:chExt cx="3617840" cy="1717083"/>
          </a:xfrm>
        </p:grpSpPr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88E4F054-D4B0-4EBD-9AD7-DC901B8485C0}"/>
                </a:ext>
              </a:extLst>
            </p:cNvPr>
            <p:cNvSpPr txBox="1"/>
            <p:nvPr/>
          </p:nvSpPr>
          <p:spPr>
            <a:xfrm>
              <a:off x="4151047" y="4821461"/>
              <a:ext cx="195684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Environment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–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互動系統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4D055DF4-B92C-4363-A95B-6B19226FC305}"/>
                </a:ext>
              </a:extLst>
            </p:cNvPr>
            <p:cNvSpPr txBox="1"/>
            <p:nvPr/>
          </p:nvSpPr>
          <p:spPr>
            <a:xfrm>
              <a:off x="3415842" y="5100265"/>
              <a:ext cx="361784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接收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Agent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做出的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Action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，並反饋後續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State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和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5E95627-58BD-40C9-BE2F-216D462DBC50}"/>
                </a:ext>
              </a:extLst>
            </p:cNvPr>
            <p:cNvGrpSpPr/>
            <p:nvPr/>
          </p:nvGrpSpPr>
          <p:grpSpPr>
            <a:xfrm>
              <a:off x="4666142" y="5420091"/>
              <a:ext cx="1063835" cy="1118453"/>
              <a:chOff x="1211636" y="2855435"/>
              <a:chExt cx="1435100" cy="1401725"/>
            </a:xfrm>
          </p:grpSpPr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4843FD19-324D-4808-8B41-7ABACD6E6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636" y="2855435"/>
                <a:ext cx="1435100" cy="1401725"/>
              </a:xfrm>
              <a:prstGeom prst="rect">
                <a:avLst/>
              </a:prstGeom>
            </p:spPr>
          </p:pic>
          <p:pic>
            <p:nvPicPr>
              <p:cNvPr id="106" name="圖片 105">
                <a:extLst>
                  <a:ext uri="{FF2B5EF4-FFF2-40B4-BE49-F238E27FC236}">
                    <a16:creationId xmlns:a16="http://schemas.microsoft.com/office/drawing/2014/main" id="{344208F9-7E24-486B-A2BE-5B88921AB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0362" y="2893372"/>
                <a:ext cx="160810" cy="1008000"/>
              </a:xfrm>
              <a:prstGeom prst="rect">
                <a:avLst/>
              </a:prstGeom>
            </p:spPr>
          </p:pic>
          <p:pic>
            <p:nvPicPr>
              <p:cNvPr id="107" name="圖片 106">
                <a:extLst>
                  <a:ext uri="{FF2B5EF4-FFF2-40B4-BE49-F238E27FC236}">
                    <a16:creationId xmlns:a16="http://schemas.microsoft.com/office/drawing/2014/main" id="{076FB21C-8388-48AF-8386-9D43F634B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889" y="2893372"/>
                <a:ext cx="160810" cy="1008000"/>
              </a:xfrm>
              <a:prstGeom prst="rect">
                <a:avLst/>
              </a:prstGeom>
            </p:spPr>
          </p:pic>
          <p:pic>
            <p:nvPicPr>
              <p:cNvPr id="108" name="圖片 107">
                <a:extLst>
                  <a:ext uri="{FF2B5EF4-FFF2-40B4-BE49-F238E27FC236}">
                    <a16:creationId xmlns:a16="http://schemas.microsoft.com/office/drawing/2014/main" id="{3B84D5F8-1461-4BA4-8977-EF7CF6B7C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705" y="3801197"/>
                <a:ext cx="166687" cy="138112"/>
              </a:xfrm>
              <a:prstGeom prst="rect">
                <a:avLst/>
              </a:prstGeom>
            </p:spPr>
          </p:pic>
        </p:grpSp>
      </p:grp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48B56F12-076C-4B7D-A412-146A8AB53215}"/>
              </a:ext>
            </a:extLst>
          </p:cNvPr>
          <p:cNvSpPr txBox="1"/>
          <p:nvPr/>
        </p:nvSpPr>
        <p:spPr>
          <a:xfrm>
            <a:off x="3890922" y="2735311"/>
            <a:ext cx="292735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輸入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Action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後，對目標任務影響的好壞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不同任務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相異，且大多採人為設計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6B9F92A5-1AD8-4638-A2AB-F08AC5FFEC02}"/>
              </a:ext>
            </a:extLst>
          </p:cNvPr>
          <p:cNvGrpSpPr/>
          <p:nvPr/>
        </p:nvGrpSpPr>
        <p:grpSpPr>
          <a:xfrm>
            <a:off x="4753765" y="3214875"/>
            <a:ext cx="885476" cy="1438165"/>
            <a:chOff x="5358059" y="3164184"/>
            <a:chExt cx="885476" cy="1438165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8F3D4359-1274-4631-B623-D7EF3188D12F}"/>
                </a:ext>
              </a:extLst>
            </p:cNvPr>
            <p:cNvGrpSpPr/>
            <p:nvPr/>
          </p:nvGrpSpPr>
          <p:grpSpPr>
            <a:xfrm>
              <a:off x="5400581" y="3164184"/>
              <a:ext cx="812346" cy="1367970"/>
              <a:chOff x="4170784" y="3510103"/>
              <a:chExt cx="812346" cy="1367970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254FB2EC-DB7B-4B7B-9D4E-272060800D08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D0D6959-B682-4670-81F2-BF0096EBF1ED}"/>
                  </a:ext>
                </a:extLst>
              </p:cNvPr>
              <p:cNvSpPr txBox="1"/>
              <p:nvPr/>
            </p:nvSpPr>
            <p:spPr>
              <a:xfrm>
                <a:off x="4572557" y="45317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C0788E80-E7DF-46E3-A247-7E3C5531D9F8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</a:t>
                </a:r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AB15C857-BF98-4989-85B3-0C546A34F3AB}"/>
                  </a:ext>
                </a:extLst>
              </p:cNvPr>
              <p:cNvSpPr txBox="1"/>
              <p:nvPr/>
            </p:nvSpPr>
            <p:spPr>
              <a:xfrm>
                <a:off x="4525109" y="411692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</a:t>
                </a:r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F31B3E2-C246-4411-8D84-11B915138209}"/>
                  </a:ext>
                </a:extLst>
              </p:cNvPr>
              <p:cNvSpPr txBox="1"/>
              <p:nvPr/>
            </p:nvSpPr>
            <p:spPr>
              <a:xfrm>
                <a:off x="4534642" y="39191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531281C8-C3E0-4F15-A9BB-9A37383A8869}"/>
                  </a:ext>
                </a:extLst>
              </p:cNvPr>
              <p:cNvSpPr txBox="1"/>
              <p:nvPr/>
            </p:nvSpPr>
            <p:spPr>
              <a:xfrm>
                <a:off x="4534805" y="37086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</a:t>
                </a:r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46E55166-26FE-4D07-908B-0CCADED14F41}"/>
                  </a:ext>
                </a:extLst>
              </p:cNvPr>
              <p:cNvSpPr txBox="1"/>
              <p:nvPr/>
            </p:nvSpPr>
            <p:spPr>
              <a:xfrm>
                <a:off x="4538287" y="351010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</a:t>
                </a:r>
              </a:p>
            </p:txBody>
          </p:sp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FE198CB0-953D-4B5A-A049-358F4ED66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0784" y="3522731"/>
                <a:ext cx="290872" cy="1355342"/>
              </a:xfrm>
              <a:prstGeom prst="rect">
                <a:avLst/>
              </a:prstGeom>
            </p:spPr>
          </p:pic>
        </p:grp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9CCC060-3D0D-474C-9A5F-EA57B281126A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478EEF16-101A-4CC7-B40C-1B264F074BC0}"/>
              </a:ext>
            </a:extLst>
          </p:cNvPr>
          <p:cNvGrpSpPr/>
          <p:nvPr/>
        </p:nvGrpSpPr>
        <p:grpSpPr>
          <a:xfrm>
            <a:off x="6413908" y="1754428"/>
            <a:ext cx="2701880" cy="657891"/>
            <a:chOff x="7360106" y="1714673"/>
            <a:chExt cx="2701880" cy="657891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18444883-2C83-44DA-88AA-61D148924F65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箭號: 向右 123">
              <a:extLst>
                <a:ext uri="{FF2B5EF4-FFF2-40B4-BE49-F238E27FC236}">
                  <a16:creationId xmlns:a16="http://schemas.microsoft.com/office/drawing/2014/main" id="{42E0AC61-6F73-44D8-B6F0-C72F4B921A47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9C7833F5-5BFC-4E79-8537-A231B462826B}"/>
              </a:ext>
            </a:extLst>
          </p:cNvPr>
          <p:cNvGrpSpPr/>
          <p:nvPr/>
        </p:nvGrpSpPr>
        <p:grpSpPr>
          <a:xfrm rot="5400000">
            <a:off x="7198543" y="4062470"/>
            <a:ext cx="1866996" cy="1961904"/>
            <a:chOff x="7630477" y="1714673"/>
            <a:chExt cx="1866996" cy="1961904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0237118E-1B52-477A-837E-DE1BFA7A3F6A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7" name="箭號: 向右 126">
              <a:extLst>
                <a:ext uri="{FF2B5EF4-FFF2-40B4-BE49-F238E27FC236}">
                  <a16:creationId xmlns:a16="http://schemas.microsoft.com/office/drawing/2014/main" id="{E2D38C10-87D1-452E-958D-3FFBDA302028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2397850F-E832-49AA-AE2F-53D68D6B0E4C}"/>
              </a:ext>
            </a:extLst>
          </p:cNvPr>
          <p:cNvGrpSpPr/>
          <p:nvPr/>
        </p:nvGrpSpPr>
        <p:grpSpPr>
          <a:xfrm rot="10800000">
            <a:off x="1311969" y="4627813"/>
            <a:ext cx="2550832" cy="1349654"/>
            <a:chOff x="7344208" y="1714673"/>
            <a:chExt cx="2550832" cy="1349654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8AB75AF9-E716-4482-AD12-6117375F90E2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0" name="箭號: 向右 129">
              <a:extLst>
                <a:ext uri="{FF2B5EF4-FFF2-40B4-BE49-F238E27FC236}">
                  <a16:creationId xmlns:a16="http://schemas.microsoft.com/office/drawing/2014/main" id="{F5F46CFC-40F7-42B1-892B-7AB6F0AAB027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A2706B34-F666-4E49-9C4A-5B3202A504AF}"/>
              </a:ext>
            </a:extLst>
          </p:cNvPr>
          <p:cNvGrpSpPr/>
          <p:nvPr/>
        </p:nvGrpSpPr>
        <p:grpSpPr>
          <a:xfrm rot="16200000">
            <a:off x="2164549" y="823759"/>
            <a:ext cx="682273" cy="2518482"/>
            <a:chOff x="9212767" y="1714687"/>
            <a:chExt cx="682273" cy="2518482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E54A05A3-D579-4C9B-AB3C-AF9BD30B1B22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箭號: 向右 132">
              <a:extLst>
                <a:ext uri="{FF2B5EF4-FFF2-40B4-BE49-F238E27FC236}">
                  <a16:creationId xmlns:a16="http://schemas.microsoft.com/office/drawing/2014/main" id="{59ABF985-1BF1-4147-A677-00920F93283F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FC98C6BB-7E45-4AE3-93D2-47F47C6F3BE3}"/>
              </a:ext>
            </a:extLst>
          </p:cNvPr>
          <p:cNvSpPr/>
          <p:nvPr/>
        </p:nvSpPr>
        <p:spPr>
          <a:xfrm rot="5400000" flipH="1">
            <a:off x="4998721" y="463653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488546AB-78DB-464F-80CB-66D06D294889}"/>
              </a:ext>
            </a:extLst>
          </p:cNvPr>
          <p:cNvSpPr/>
          <p:nvPr/>
        </p:nvSpPr>
        <p:spPr>
          <a:xfrm rot="5400000" flipH="1">
            <a:off x="4982652" y="2282869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B802998-4627-4287-8B60-59A3E1E12F31}"/>
              </a:ext>
            </a:extLst>
          </p:cNvPr>
          <p:cNvSpPr txBox="1"/>
          <p:nvPr/>
        </p:nvSpPr>
        <p:spPr>
          <a:xfrm>
            <a:off x="7878308" y="2766598"/>
            <a:ext cx="257579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的行為，並改變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1500A8C-0C98-4873-821E-87201D690A3E}"/>
              </a:ext>
            </a:extLst>
          </p:cNvPr>
          <p:cNvSpPr txBox="1"/>
          <p:nvPr/>
        </p:nvSpPr>
        <p:spPr>
          <a:xfrm>
            <a:off x="562269" y="2773051"/>
            <a:ext cx="184912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Action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後的新狀態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12BEFD-CF5D-4AC3-B1F7-C26D34D6AFD5}"/>
              </a:ext>
            </a:extLst>
          </p:cNvPr>
          <p:cNvSpPr/>
          <p:nvPr/>
        </p:nvSpPr>
        <p:spPr>
          <a:xfrm>
            <a:off x="3415842" y="4862574"/>
            <a:ext cx="3664408" cy="1836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4CD37AC-7301-41D5-A172-B270ABE1D9B0}"/>
              </a:ext>
            </a:extLst>
          </p:cNvPr>
          <p:cNvSpPr/>
          <p:nvPr/>
        </p:nvSpPr>
        <p:spPr>
          <a:xfrm>
            <a:off x="3606011" y="1022186"/>
            <a:ext cx="3168663" cy="1132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2799CD7-C511-41E5-9365-AA359111B890}"/>
              </a:ext>
            </a:extLst>
          </p:cNvPr>
          <p:cNvSpPr/>
          <p:nvPr/>
        </p:nvSpPr>
        <p:spPr>
          <a:xfrm>
            <a:off x="7792504" y="2476210"/>
            <a:ext cx="2575797" cy="1743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A48DE84-7795-405D-B901-FEB1B108482C}"/>
              </a:ext>
            </a:extLst>
          </p:cNvPr>
          <p:cNvSpPr/>
          <p:nvPr/>
        </p:nvSpPr>
        <p:spPr>
          <a:xfrm>
            <a:off x="222600" y="2508910"/>
            <a:ext cx="2386171" cy="21012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6BB3013-9F38-4946-97B0-B9078895E350}"/>
              </a:ext>
            </a:extLst>
          </p:cNvPr>
          <p:cNvSpPr/>
          <p:nvPr/>
        </p:nvSpPr>
        <p:spPr>
          <a:xfrm>
            <a:off x="3780659" y="2506663"/>
            <a:ext cx="3052134" cy="21012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4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訓練架構流程</a:t>
            </a:r>
            <a:endParaRPr lang="zh-TW" altLang="en-US" sz="1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76748A-75EE-4095-A464-3CC8149C4A6D}"/>
              </a:ext>
            </a:extLst>
          </p:cNvPr>
          <p:cNvSpPr txBox="1"/>
          <p:nvPr/>
        </p:nvSpPr>
        <p:spPr>
          <a:xfrm>
            <a:off x="44699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F0C6A4-FAD0-4B09-A2BC-5B28698BCF67}"/>
              </a:ext>
            </a:extLst>
          </p:cNvPr>
          <p:cNvSpPr txBox="1"/>
          <p:nvPr/>
        </p:nvSpPr>
        <p:spPr>
          <a:xfrm>
            <a:off x="8146685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4FA94C-BD3D-48BC-8187-188757D2F131}"/>
              </a:ext>
            </a:extLst>
          </p:cNvPr>
          <p:cNvSpPr txBox="1"/>
          <p:nvPr/>
        </p:nvSpPr>
        <p:spPr>
          <a:xfrm>
            <a:off x="4227393" y="48160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49F2FE-3212-496B-9BEC-979E2132D686}"/>
              </a:ext>
            </a:extLst>
          </p:cNvPr>
          <p:cNvSpPr txBox="1"/>
          <p:nvPr/>
        </p:nvSpPr>
        <p:spPr>
          <a:xfrm>
            <a:off x="564277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DE7D27-2994-4B63-9C3E-B31E60F5D5DD}"/>
              </a:ext>
            </a:extLst>
          </p:cNvPr>
          <p:cNvSpPr txBox="1"/>
          <p:nvPr/>
        </p:nvSpPr>
        <p:spPr>
          <a:xfrm>
            <a:off x="4373644" y="249895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3A7366-3EE9-440C-9EAC-2C659913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9" y="3044672"/>
            <a:ext cx="1435100" cy="140172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0B99186-CFCC-4779-982D-AAD55B31A34D}"/>
              </a:ext>
            </a:extLst>
          </p:cNvPr>
          <p:cNvSpPr txBox="1"/>
          <p:nvPr/>
        </p:nvSpPr>
        <p:spPr>
          <a:xfrm>
            <a:off x="4203540" y="502829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太空侵略者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D26DE04-78E6-4214-996A-512DD836E604}"/>
              </a:ext>
            </a:extLst>
          </p:cNvPr>
          <p:cNvGrpSpPr/>
          <p:nvPr/>
        </p:nvGrpSpPr>
        <p:grpSpPr>
          <a:xfrm>
            <a:off x="7892854" y="2826789"/>
            <a:ext cx="1503333" cy="917458"/>
            <a:chOff x="8753671" y="3271934"/>
            <a:chExt cx="1503333" cy="91745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726406D-F868-4690-84F0-F45B5D60B93C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17" name="箭號: 向右 16">
                <a:extLst>
                  <a:ext uri="{FF2B5EF4-FFF2-40B4-BE49-F238E27FC236}">
                    <a16:creationId xmlns:a16="http://schemas.microsoft.com/office/drawing/2014/main" id="{F3F1B7A3-E4F1-4587-9BA3-04C5FC075922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1D52B976-9378-4CB2-B8E6-37A776CB8809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9497199-043C-4A82-8FA3-25E285BDF009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23" name="箭號: 向右 22">
                <a:extLst>
                  <a:ext uri="{FF2B5EF4-FFF2-40B4-BE49-F238E27FC236}">
                    <a16:creationId xmlns:a16="http://schemas.microsoft.com/office/drawing/2014/main" id="{C80A22B2-73E0-4D9A-960F-7EFF922C6F3A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箭號: 向右 23">
                <a:extLst>
                  <a:ext uri="{FF2B5EF4-FFF2-40B4-BE49-F238E27FC236}">
                    <a16:creationId xmlns:a16="http://schemas.microsoft.com/office/drawing/2014/main" id="{475E9FF5-5972-4AE2-871A-AFD1110ECD9C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D76997D-5C25-4C12-A2A6-2D69AB09E85A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26" name="箭號: 向右 25">
                <a:extLst>
                  <a:ext uri="{FF2B5EF4-FFF2-40B4-BE49-F238E27FC236}">
                    <a16:creationId xmlns:a16="http://schemas.microsoft.com/office/drawing/2014/main" id="{F2273DBE-DD0F-43E7-A41D-377EEA0382B3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93582D68-2569-4ADF-9C04-8F922F2094F6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003A5CE-044A-45E0-80F6-70087F0EEBCA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6E41F70-E232-4279-B73B-7EFB77821847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74EB1E9-E722-44A6-8E1C-3257DAA394E5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A103CCB5-8103-4FBF-86FE-444FD304E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946" y="1678853"/>
            <a:ext cx="1060249" cy="40933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29E89799-B0B5-43A1-99F7-06FF08C04148}"/>
              </a:ext>
            </a:extLst>
          </p:cNvPr>
          <p:cNvSpPr txBox="1"/>
          <p:nvPr/>
        </p:nvSpPr>
        <p:spPr>
          <a:xfrm>
            <a:off x="36942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F314880-14BB-4860-9EB9-99D272824E8C}"/>
              </a:ext>
            </a:extLst>
          </p:cNvPr>
          <p:cNvGrpSpPr/>
          <p:nvPr/>
        </p:nvGrpSpPr>
        <p:grpSpPr>
          <a:xfrm>
            <a:off x="4098659" y="5276057"/>
            <a:ext cx="1435100" cy="1401725"/>
            <a:chOff x="1211636" y="2855435"/>
            <a:chExt cx="1435100" cy="1401725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ED495B46-5C80-4961-96DF-2D4512E6A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636" y="2855435"/>
              <a:ext cx="1435100" cy="1401725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308F706B-3A04-4D21-A3BC-7D4FBD8A8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362" y="2893372"/>
              <a:ext cx="160810" cy="1008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3B49957-F637-478E-8DBF-FB76D1C92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4889" y="2893372"/>
              <a:ext cx="160810" cy="1008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27EBFCE5-7055-4DC8-B40F-06710F92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0705" y="3801197"/>
              <a:ext cx="166687" cy="138112"/>
            </a:xfrm>
            <a:prstGeom prst="rect">
              <a:avLst/>
            </a:prstGeom>
          </p:spPr>
        </p:pic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F4122A0-AC44-4516-B4C8-C1E0D8831AD8}"/>
              </a:ext>
            </a:extLst>
          </p:cNvPr>
          <p:cNvSpPr txBox="1"/>
          <p:nvPr/>
        </p:nvSpPr>
        <p:spPr>
          <a:xfrm>
            <a:off x="361195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88A4555-7D3D-4CAF-A25F-DABCBF9D8B02}"/>
              </a:ext>
            </a:extLst>
          </p:cNvPr>
          <p:cNvSpPr txBox="1"/>
          <p:nvPr/>
        </p:nvSpPr>
        <p:spPr>
          <a:xfrm>
            <a:off x="4197057" y="2771497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消滅外星人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0391E81-8D48-44AC-965C-0C344DD36F6C}"/>
              </a:ext>
            </a:extLst>
          </p:cNvPr>
          <p:cNvGrpSpPr/>
          <p:nvPr/>
        </p:nvGrpSpPr>
        <p:grpSpPr>
          <a:xfrm>
            <a:off x="4372103" y="3068825"/>
            <a:ext cx="885476" cy="1469915"/>
            <a:chOff x="5358059" y="3132434"/>
            <a:chExt cx="885476" cy="1469915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35790CDD-3736-46CC-B278-DD230B79060D}"/>
                </a:ext>
              </a:extLst>
            </p:cNvPr>
            <p:cNvGrpSpPr/>
            <p:nvPr/>
          </p:nvGrpSpPr>
          <p:grpSpPr>
            <a:xfrm>
              <a:off x="5400581" y="3132434"/>
              <a:ext cx="812346" cy="1399720"/>
              <a:chOff x="4170784" y="3478353"/>
              <a:chExt cx="812346" cy="139972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4897806-AD58-4C2B-AB1B-99E14465B149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0CEBE2-8A8D-4BB7-B3BE-4EC5F45DFDC5}"/>
                  </a:ext>
                </a:extLst>
              </p:cNvPr>
              <p:cNvSpPr txBox="1"/>
              <p:nvPr/>
            </p:nvSpPr>
            <p:spPr>
              <a:xfrm>
                <a:off x="4572557" y="45190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8280733-AD81-463D-BCAA-7A822D11B6E1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</a:t>
                </a:r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15B02D23-A008-4E75-AFFF-2BD18CC3D681}"/>
                  </a:ext>
                </a:extLst>
              </p:cNvPr>
              <p:cNvSpPr txBox="1"/>
              <p:nvPr/>
            </p:nvSpPr>
            <p:spPr>
              <a:xfrm>
                <a:off x="4525109" y="411057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</a:t>
                </a: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7B9C042-7DE0-425E-BC58-2B4B4F221AF9}"/>
                  </a:ext>
                </a:extLst>
              </p:cNvPr>
              <p:cNvSpPr txBox="1"/>
              <p:nvPr/>
            </p:nvSpPr>
            <p:spPr>
              <a:xfrm>
                <a:off x="4534642" y="38937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</a:t>
                </a:r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B9E57B2-8E8C-4980-A084-DC2007B3BF09}"/>
                  </a:ext>
                </a:extLst>
              </p:cNvPr>
              <p:cNvSpPr txBox="1"/>
              <p:nvPr/>
            </p:nvSpPr>
            <p:spPr>
              <a:xfrm>
                <a:off x="4534805" y="36959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</a:t>
                </a: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3B54473-E22F-4EC2-9716-98B0147A5186}"/>
                  </a:ext>
                </a:extLst>
              </p:cNvPr>
              <p:cNvSpPr txBox="1"/>
              <p:nvPr/>
            </p:nvSpPr>
            <p:spPr>
              <a:xfrm>
                <a:off x="4538287" y="347835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</a:t>
                </a: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60700EAC-4C52-4937-ADEC-11D4AD851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0784" y="3515590"/>
                <a:ext cx="290872" cy="1362483"/>
              </a:xfrm>
              <a:prstGeom prst="rect">
                <a:avLst/>
              </a:prstGeom>
            </p:spPr>
          </p:pic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698800D-350C-4F87-9BB0-1C3F4094464F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DA4264F3-AD3E-4A16-80D7-A20E6C75DD4F}"/>
              </a:ext>
            </a:extLst>
          </p:cNvPr>
          <p:cNvGrpSpPr/>
          <p:nvPr/>
        </p:nvGrpSpPr>
        <p:grpSpPr>
          <a:xfrm>
            <a:off x="6032246" y="1754428"/>
            <a:ext cx="2701880" cy="657891"/>
            <a:chOff x="7360106" y="1714673"/>
            <a:chExt cx="2701880" cy="65789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0B1661E-5E08-41DD-8C6B-E2B622CDA944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箭號: 向右 64">
              <a:extLst>
                <a:ext uri="{FF2B5EF4-FFF2-40B4-BE49-F238E27FC236}">
                  <a16:creationId xmlns:a16="http://schemas.microsoft.com/office/drawing/2014/main" id="{C763FB1C-623F-4858-A3B0-B5B54819BB4A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0F4F5FC3-4ABE-4479-BCB1-A5C3ED885C75}"/>
              </a:ext>
            </a:extLst>
          </p:cNvPr>
          <p:cNvGrpSpPr/>
          <p:nvPr/>
        </p:nvGrpSpPr>
        <p:grpSpPr>
          <a:xfrm rot="5400000">
            <a:off x="6816881" y="4062470"/>
            <a:ext cx="1866996" cy="1961904"/>
            <a:chOff x="7630477" y="1714673"/>
            <a:chExt cx="1866996" cy="196190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791DE1B-92C4-4DF5-BEF5-B186E2DA2B9A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9" name="箭號: 向右 68">
              <a:extLst>
                <a:ext uri="{FF2B5EF4-FFF2-40B4-BE49-F238E27FC236}">
                  <a16:creationId xmlns:a16="http://schemas.microsoft.com/office/drawing/2014/main" id="{0F3E9EBA-BB1E-4AFD-AAE9-7695C10A2C7D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21F13225-9750-4BCC-943F-0C6CE1CAF13F}"/>
              </a:ext>
            </a:extLst>
          </p:cNvPr>
          <p:cNvGrpSpPr/>
          <p:nvPr/>
        </p:nvGrpSpPr>
        <p:grpSpPr>
          <a:xfrm rot="10800000">
            <a:off x="930307" y="4627813"/>
            <a:ext cx="2550832" cy="1349654"/>
            <a:chOff x="7344208" y="1714673"/>
            <a:chExt cx="2550832" cy="134965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58971A6-4CA4-4428-8E76-24B2EBD3BDBA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2" name="箭號: 向右 71">
              <a:extLst>
                <a:ext uri="{FF2B5EF4-FFF2-40B4-BE49-F238E27FC236}">
                  <a16:creationId xmlns:a16="http://schemas.microsoft.com/office/drawing/2014/main" id="{BE7B2632-0A9F-4B46-A720-AA824C1F73E8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9ADC7C5F-73A9-4C94-8426-CA2EA87F43C7}"/>
              </a:ext>
            </a:extLst>
          </p:cNvPr>
          <p:cNvGrpSpPr/>
          <p:nvPr/>
        </p:nvGrpSpPr>
        <p:grpSpPr>
          <a:xfrm rot="16200000">
            <a:off x="1782887" y="823759"/>
            <a:ext cx="682273" cy="2518482"/>
            <a:chOff x="9212767" y="1714687"/>
            <a:chExt cx="682273" cy="2518482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C0C804C-2B70-41F6-A829-7F87805F574F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" name="箭號: 向右 74">
              <a:extLst>
                <a:ext uri="{FF2B5EF4-FFF2-40B4-BE49-F238E27FC236}">
                  <a16:creationId xmlns:a16="http://schemas.microsoft.com/office/drawing/2014/main" id="{83927F71-CEA9-4317-AE4C-4AA4774D4D54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046B8263-1BB8-4810-99FF-1B84DC80A5CE}"/>
              </a:ext>
            </a:extLst>
          </p:cNvPr>
          <p:cNvSpPr/>
          <p:nvPr/>
        </p:nvSpPr>
        <p:spPr>
          <a:xfrm rot="5400000" flipH="1">
            <a:off x="4617059" y="455398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6A6A0FC9-4C4F-44E7-A4B6-4E239824988C}"/>
              </a:ext>
            </a:extLst>
          </p:cNvPr>
          <p:cNvSpPr/>
          <p:nvPr/>
        </p:nvSpPr>
        <p:spPr>
          <a:xfrm rot="5400000" flipH="1">
            <a:off x="4600990" y="2251119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4C7538B-7F30-44A5-8609-E0AAC9ECE4ED}"/>
              </a:ext>
            </a:extLst>
          </p:cNvPr>
          <p:cNvSpPr txBox="1"/>
          <p:nvPr/>
        </p:nvSpPr>
        <p:spPr>
          <a:xfrm>
            <a:off x="2765438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4D819D0-EF21-4CCE-98E6-B1F77B6D4AC0}"/>
              </a:ext>
            </a:extLst>
          </p:cNvPr>
          <p:cNvSpPr txBox="1"/>
          <p:nvPr/>
        </p:nvSpPr>
        <p:spPr>
          <a:xfrm>
            <a:off x="4709816" y="21802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74B5274-E229-40A3-9AD1-C45057058CF9}"/>
              </a:ext>
            </a:extLst>
          </p:cNvPr>
          <p:cNvSpPr txBox="1"/>
          <p:nvPr/>
        </p:nvSpPr>
        <p:spPr>
          <a:xfrm>
            <a:off x="5931017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8829EEA-4783-4899-A3C8-5AFEC752A93F}"/>
              </a:ext>
            </a:extLst>
          </p:cNvPr>
          <p:cNvGrpSpPr/>
          <p:nvPr/>
        </p:nvGrpSpPr>
        <p:grpSpPr>
          <a:xfrm>
            <a:off x="6234731" y="1172580"/>
            <a:ext cx="2313341" cy="292902"/>
            <a:chOff x="6234731" y="1172580"/>
            <a:chExt cx="2313341" cy="292902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2661995-C035-4190-B864-5C30276566CE}"/>
                </a:ext>
              </a:extLst>
            </p:cNvPr>
            <p:cNvGrpSpPr/>
            <p:nvPr/>
          </p:nvGrpSpPr>
          <p:grpSpPr>
            <a:xfrm>
              <a:off x="6234731" y="1172580"/>
              <a:ext cx="2270098" cy="292902"/>
              <a:chOff x="7722259" y="2009638"/>
              <a:chExt cx="2270098" cy="292902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E5DA3A82-78B9-4BBF-A142-3B795DD0C2D4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351F2A97-BA8D-4A9C-AAF9-7084A20BD421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2" name="橢圓 1">
                  <a:extLst>
                    <a:ext uri="{FF2B5EF4-FFF2-40B4-BE49-F238E27FC236}">
                      <a16:creationId xmlns:a16="http://schemas.microsoft.com/office/drawing/2014/main" id="{82651579-8C4A-4320-9672-4E67A51D2B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EE1ED9C0-C55E-4647-A8A4-8DB81DF38D45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2C51D596-ADB1-41AE-9773-ECEA133F893A}"/>
                    </a:ext>
                  </a:extLst>
                </p:cNvPr>
                <p:cNvSpPr txBox="1"/>
                <p:nvPr/>
              </p:nvSpPr>
              <p:spPr>
                <a:xfrm>
                  <a:off x="6455231" y="1175630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輸入初始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Right</a:t>
                  </a:r>
                </a:p>
              </p:txBody>
            </p:sp>
          </mc:Choice>
          <mc:Fallback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2C51D596-ADB1-41AE-9773-ECEA133F8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231" y="1175630"/>
                  <a:ext cx="209284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92"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704E1C3-215E-48B6-BF1E-AF153AF7F4FB}"/>
              </a:ext>
            </a:extLst>
          </p:cNvPr>
          <p:cNvGrpSpPr/>
          <p:nvPr/>
        </p:nvGrpSpPr>
        <p:grpSpPr>
          <a:xfrm>
            <a:off x="6245838" y="5452326"/>
            <a:ext cx="2313341" cy="292902"/>
            <a:chOff x="6245838" y="5452326"/>
            <a:chExt cx="2313341" cy="292902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47089FB-6FF8-4743-9B28-0E5427AA049B}"/>
                </a:ext>
              </a:extLst>
            </p:cNvPr>
            <p:cNvGrpSpPr/>
            <p:nvPr/>
          </p:nvGrpSpPr>
          <p:grpSpPr>
            <a:xfrm>
              <a:off x="6245838" y="5452326"/>
              <a:ext cx="2270098" cy="292902"/>
              <a:chOff x="7722259" y="2009638"/>
              <a:chExt cx="2270098" cy="292902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55EB85DC-B86D-453B-A8BB-F81E1373DEEB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0B756A1C-A53A-4999-B965-B5B68FEF8869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85" name="橢圓 84">
                  <a:extLst>
                    <a:ext uri="{FF2B5EF4-FFF2-40B4-BE49-F238E27FC236}">
                      <a16:creationId xmlns:a16="http://schemas.microsoft.com/office/drawing/2014/main" id="{69E2122D-8FDC-47B4-981C-F5585B9C0B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60ECD069-77F8-4761-A347-CA0AE0A01F50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F8715419-A5EB-4A5E-8228-F357ABE7C0DB}"/>
                    </a:ext>
                  </a:extLst>
                </p:cNvPr>
                <p:cNvSpPr txBox="1"/>
                <p:nvPr/>
              </p:nvSpPr>
              <p:spPr>
                <a:xfrm>
                  <a:off x="6466338" y="5455376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Right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輸入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</a:p>
              </p:txBody>
            </p:sp>
          </mc:Choice>
          <mc:Fallback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F8715419-A5EB-4A5E-8228-F357ABE7C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338" y="5455376"/>
                  <a:ext cx="2092841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CC46DB-D680-4D77-89EA-470029225CF4}"/>
              </a:ext>
            </a:extLst>
          </p:cNvPr>
          <p:cNvGrpSpPr/>
          <p:nvPr/>
        </p:nvGrpSpPr>
        <p:grpSpPr>
          <a:xfrm>
            <a:off x="5371457" y="3378936"/>
            <a:ext cx="2313341" cy="292902"/>
            <a:chOff x="5371457" y="3378936"/>
            <a:chExt cx="2313341" cy="292902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33BA33B8-73DA-4201-9366-92E863DE4F74}"/>
                </a:ext>
              </a:extLst>
            </p:cNvPr>
            <p:cNvGrpSpPr/>
            <p:nvPr/>
          </p:nvGrpSpPr>
          <p:grpSpPr>
            <a:xfrm>
              <a:off x="5371457" y="3378936"/>
              <a:ext cx="2270098" cy="292902"/>
              <a:chOff x="7722259" y="2009638"/>
              <a:chExt cx="2270098" cy="292902"/>
            </a:xfrm>
          </p:grpSpPr>
          <p:sp>
            <p:nvSpPr>
              <p:cNvPr id="89" name="矩形: 圓角 88">
                <a:extLst>
                  <a:ext uri="{FF2B5EF4-FFF2-40B4-BE49-F238E27FC236}">
                    <a16:creationId xmlns:a16="http://schemas.microsoft.com/office/drawing/2014/main" id="{E7B13314-F46F-40F2-8D07-2EAD335C8699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4662B12B-4848-4794-B8FF-37DAFCCDDA69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1" name="橢圓 90">
                  <a:extLst>
                    <a:ext uri="{FF2B5EF4-FFF2-40B4-BE49-F238E27FC236}">
                      <a16:creationId xmlns:a16="http://schemas.microsoft.com/office/drawing/2014/main" id="{29041C86-E6BD-46E3-B2A4-1116748555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文字方塊 91">
                  <a:extLst>
                    <a:ext uri="{FF2B5EF4-FFF2-40B4-BE49-F238E27FC236}">
                      <a16:creationId xmlns:a16="http://schemas.microsoft.com/office/drawing/2014/main" id="{D4BDF9F8-2AFB-4E5A-9457-5F4242A1AAE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62469015-20CA-4973-A27B-12F16B4AACEA}"/>
                    </a:ext>
                  </a:extLst>
                </p:cNvPr>
                <p:cNvSpPr txBox="1"/>
                <p:nvPr/>
              </p:nvSpPr>
              <p:spPr>
                <a:xfrm>
                  <a:off x="5591957" y="3381986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0</a:t>
                  </a:r>
                </a:p>
              </p:txBody>
            </p:sp>
          </mc:Choice>
          <mc:Fallback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62469015-20CA-4973-A27B-12F16B4AA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1957" y="3381986"/>
                  <a:ext cx="2092841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1E66271-3AEC-41D9-B90D-BEE9C74D0286}"/>
              </a:ext>
            </a:extLst>
          </p:cNvPr>
          <p:cNvGrpSpPr/>
          <p:nvPr/>
        </p:nvGrpSpPr>
        <p:grpSpPr>
          <a:xfrm>
            <a:off x="1748116" y="3380364"/>
            <a:ext cx="2313341" cy="292902"/>
            <a:chOff x="1748116" y="3380364"/>
            <a:chExt cx="2313341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EFA1918-CA08-483B-BDF6-419007511252}"/>
                </a:ext>
              </a:extLst>
            </p:cNvPr>
            <p:cNvGrpSpPr/>
            <p:nvPr/>
          </p:nvGrpSpPr>
          <p:grpSpPr>
            <a:xfrm>
              <a:off x="1748116" y="3380364"/>
              <a:ext cx="2270098" cy="292902"/>
              <a:chOff x="7722259" y="2009638"/>
              <a:chExt cx="2270098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F07D8F4A-A7BE-4967-87FB-0552445DB74B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6" name="群組 95">
                <a:extLst>
                  <a:ext uri="{FF2B5EF4-FFF2-40B4-BE49-F238E27FC236}">
                    <a16:creationId xmlns:a16="http://schemas.microsoft.com/office/drawing/2014/main" id="{03324C76-3711-4B12-A4EC-3AC16BC60AC6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7" name="橢圓 96">
                  <a:extLst>
                    <a:ext uri="{FF2B5EF4-FFF2-40B4-BE49-F238E27FC236}">
                      <a16:creationId xmlns:a16="http://schemas.microsoft.com/office/drawing/2014/main" id="{9BB6D422-9F15-4F87-83F6-EAB7CDE759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10E53EA3-3AF5-4CC0-856E-0EA6C7C96FEE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77558549-3EA7-48EB-9955-0220E949210E}"/>
                    </a:ext>
                  </a:extLst>
                </p:cNvPr>
                <p:cNvSpPr txBox="1"/>
                <p:nvPr/>
              </p:nvSpPr>
              <p:spPr>
                <a:xfrm>
                  <a:off x="1968616" y="3383414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77558549-3EA7-48EB-9955-0220E9492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616" y="3383414"/>
                  <a:ext cx="209284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92" t="-2222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168032E3-24DE-43AE-9A14-FC7ACF06B719}"/>
              </a:ext>
            </a:extLst>
          </p:cNvPr>
          <p:cNvGrpSpPr/>
          <p:nvPr/>
        </p:nvGrpSpPr>
        <p:grpSpPr>
          <a:xfrm>
            <a:off x="957088" y="1170423"/>
            <a:ext cx="2313341" cy="292902"/>
            <a:chOff x="957088" y="1170423"/>
            <a:chExt cx="2313341" cy="292902"/>
          </a:xfrm>
        </p:grpSpPr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06112729-3477-4C36-AA8B-4241BE667A62}"/>
                </a:ext>
              </a:extLst>
            </p:cNvPr>
            <p:cNvGrpSpPr/>
            <p:nvPr/>
          </p:nvGrpSpPr>
          <p:grpSpPr>
            <a:xfrm>
              <a:off x="957088" y="1170423"/>
              <a:ext cx="2270098" cy="292902"/>
              <a:chOff x="7722259" y="2009638"/>
              <a:chExt cx="2270098" cy="292902"/>
            </a:xfrm>
          </p:grpSpPr>
          <p:sp>
            <p:nvSpPr>
              <p:cNvPr id="106" name="矩形: 圓角 105">
                <a:extLst>
                  <a:ext uri="{FF2B5EF4-FFF2-40B4-BE49-F238E27FC236}">
                    <a16:creationId xmlns:a16="http://schemas.microsoft.com/office/drawing/2014/main" id="{AACA4D2C-0D7D-4565-90DD-70BFE1BE14F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35648816-FF58-486B-B258-3EA458EA2526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5E1E8261-9352-4522-ACF8-4E1CD82FB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96DAC66E-748B-4D6B-B51A-48DFDC9E3B2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文字方塊 109">
                  <a:extLst>
                    <a:ext uri="{FF2B5EF4-FFF2-40B4-BE49-F238E27FC236}">
                      <a16:creationId xmlns:a16="http://schemas.microsoft.com/office/drawing/2014/main" id="{8451E5F5-0E28-4BE9-9A4A-3E61357A1A74}"/>
                    </a:ext>
                  </a:extLst>
                </p:cNvPr>
                <p:cNvSpPr txBox="1"/>
                <p:nvPr/>
              </p:nvSpPr>
              <p:spPr>
                <a:xfrm>
                  <a:off x="1177588" y="1173473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  <m:r>
                        <a:rPr lang="zh-TW" alt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輸入</m:t>
                      </m:r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Actor</a:t>
                  </a:r>
                </a:p>
              </p:txBody>
            </p:sp>
          </mc:Choice>
          <mc:Fallback>
            <p:sp>
              <p:nvSpPr>
                <p:cNvPr id="110" name="文字方塊 109">
                  <a:extLst>
                    <a:ext uri="{FF2B5EF4-FFF2-40B4-BE49-F238E27FC236}">
                      <a16:creationId xmlns:a16="http://schemas.microsoft.com/office/drawing/2014/main" id="{8451E5F5-0E28-4BE9-9A4A-3E61357A1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588" y="1173473"/>
                  <a:ext cx="2092841" cy="276999"/>
                </a:xfrm>
                <a:prstGeom prst="rect">
                  <a:avLst/>
                </a:prstGeom>
                <a:blipFill>
                  <a:blip r:embed="rId12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6D1E46D-5C3E-4C0E-B7B2-C81E1380648A}"/>
              </a:ext>
            </a:extLst>
          </p:cNvPr>
          <p:cNvGrpSpPr/>
          <p:nvPr/>
        </p:nvGrpSpPr>
        <p:grpSpPr>
          <a:xfrm>
            <a:off x="9620742" y="1679826"/>
            <a:ext cx="1990329" cy="281299"/>
            <a:chOff x="9620742" y="1679826"/>
            <a:chExt cx="1990329" cy="281299"/>
          </a:xfrm>
        </p:grpSpPr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2F76A5E-F7C7-471C-ABAC-EB5004EF1EF4}"/>
                </a:ext>
              </a:extLst>
            </p:cNvPr>
            <p:cNvSpPr txBox="1"/>
            <p:nvPr/>
          </p:nvSpPr>
          <p:spPr>
            <a:xfrm>
              <a:off x="9620742" y="1684126"/>
              <a:ext cx="108346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73DB5DB6-4C1D-430A-8D64-AE6EF1A993FE}"/>
                    </a:ext>
                  </a:extLst>
                </p:cNvPr>
                <p:cNvSpPr txBox="1"/>
                <p:nvPr/>
              </p:nvSpPr>
              <p:spPr>
                <a:xfrm>
                  <a:off x="10641039" y="167982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73DB5DB6-4C1D-430A-8D64-AE6EF1A99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039" y="1679826"/>
                  <a:ext cx="970032" cy="276999"/>
                </a:xfrm>
                <a:prstGeom prst="rect">
                  <a:avLst/>
                </a:prstGeom>
                <a:blipFill>
                  <a:blip r:embed="rId13"/>
                  <a:stretch>
                    <a:fillRect r="-11950"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CBCEBD2-50C2-413D-9E42-A0ED934B42FF}"/>
              </a:ext>
            </a:extLst>
          </p:cNvPr>
          <p:cNvGrpSpPr/>
          <p:nvPr/>
        </p:nvGrpSpPr>
        <p:grpSpPr>
          <a:xfrm>
            <a:off x="6242200" y="1884976"/>
            <a:ext cx="2270098" cy="292902"/>
            <a:chOff x="7722259" y="2009638"/>
            <a:chExt cx="2270098" cy="292902"/>
          </a:xfrm>
        </p:grpSpPr>
        <p:sp>
          <p:nvSpPr>
            <p:cNvPr id="114" name="矩形: 圓角 113">
              <a:extLst>
                <a:ext uri="{FF2B5EF4-FFF2-40B4-BE49-F238E27FC236}">
                  <a16:creationId xmlns:a16="http://schemas.microsoft.com/office/drawing/2014/main" id="{A0D432F8-4A3D-4093-89CF-D2467337B44C}"/>
                </a:ext>
              </a:extLst>
            </p:cNvPr>
            <p:cNvSpPr/>
            <p:nvPr/>
          </p:nvSpPr>
          <p:spPr>
            <a:xfrm>
              <a:off x="7832357" y="2009638"/>
              <a:ext cx="2160000" cy="288000"/>
            </a:xfrm>
            <a:prstGeom prst="roundRect">
              <a:avLst>
                <a:gd name="adj" fmla="val 332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BB3191AE-A39D-4BDA-A25E-561B2FF73918}"/>
                </a:ext>
              </a:extLst>
            </p:cNvPr>
            <p:cNvGrpSpPr/>
            <p:nvPr/>
          </p:nvGrpSpPr>
          <p:grpSpPr>
            <a:xfrm>
              <a:off x="7722259" y="2025541"/>
              <a:ext cx="252000" cy="276999"/>
              <a:chOff x="7482989" y="1877635"/>
              <a:chExt cx="252000" cy="276999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65B616F5-DBED-46B2-A92E-CF34F14E9F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2989" y="1883521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B10FE9CF-722F-483E-A99A-A41E4FEBE7B0}"/>
                  </a:ext>
                </a:extLst>
              </p:cNvPr>
              <p:cNvSpPr txBox="1"/>
              <p:nvPr/>
            </p:nvSpPr>
            <p:spPr>
              <a:xfrm>
                <a:off x="7496160" y="1877635"/>
                <a:ext cx="21843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1D6CDA17-1CCC-4A8D-BE80-0B58FF36A331}"/>
                  </a:ext>
                </a:extLst>
              </p:cNvPr>
              <p:cNvSpPr txBox="1"/>
              <p:nvPr/>
            </p:nvSpPr>
            <p:spPr>
              <a:xfrm>
                <a:off x="6462700" y="1888026"/>
                <a:ext cx="209284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輸入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輸出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Fire</a:t>
                </a:r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1D6CDA17-1CCC-4A8D-BE80-0B58FF36A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0" y="1888026"/>
                <a:ext cx="2092841" cy="276999"/>
              </a:xfrm>
              <a:prstGeom prst="rect">
                <a:avLst/>
              </a:prstGeom>
              <a:blipFill>
                <a:blip r:embed="rId14"/>
                <a:stretch>
                  <a:fillRect t="-4444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>
            <a:extLst>
              <a:ext uri="{FF2B5EF4-FFF2-40B4-BE49-F238E27FC236}">
                <a16:creationId xmlns:a16="http://schemas.microsoft.com/office/drawing/2014/main" id="{C41EDF1B-5E19-4BCB-B833-91482A092748}"/>
              </a:ext>
            </a:extLst>
          </p:cNvPr>
          <p:cNvGrpSpPr/>
          <p:nvPr/>
        </p:nvGrpSpPr>
        <p:grpSpPr>
          <a:xfrm>
            <a:off x="6255371" y="5992427"/>
            <a:ext cx="2313341" cy="292902"/>
            <a:chOff x="6255371" y="5992427"/>
            <a:chExt cx="2313341" cy="292902"/>
          </a:xfrm>
        </p:grpSpPr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87A3B8A3-02CC-4E67-AEFE-5760A851A577}"/>
                </a:ext>
              </a:extLst>
            </p:cNvPr>
            <p:cNvGrpSpPr/>
            <p:nvPr/>
          </p:nvGrpSpPr>
          <p:grpSpPr>
            <a:xfrm>
              <a:off x="6255371" y="5992427"/>
              <a:ext cx="2270098" cy="292902"/>
              <a:chOff x="7722259" y="2009638"/>
              <a:chExt cx="2270098" cy="292902"/>
            </a:xfrm>
          </p:grpSpPr>
          <p:sp>
            <p:nvSpPr>
              <p:cNvPr id="120" name="矩形: 圓角 119">
                <a:extLst>
                  <a:ext uri="{FF2B5EF4-FFF2-40B4-BE49-F238E27FC236}">
                    <a16:creationId xmlns:a16="http://schemas.microsoft.com/office/drawing/2014/main" id="{ADE02921-9F4D-42A2-8A7B-15E70E459230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AF9D04E6-6958-45C9-8F52-096BB30C5683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2" name="橢圓 121">
                  <a:extLst>
                    <a:ext uri="{FF2B5EF4-FFF2-40B4-BE49-F238E27FC236}">
                      <a16:creationId xmlns:a16="http://schemas.microsoft.com/office/drawing/2014/main" id="{25884450-14A1-4690-8D31-4589E8DF40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3" name="文字方塊 122">
                  <a:extLst>
                    <a:ext uri="{FF2B5EF4-FFF2-40B4-BE49-F238E27FC236}">
                      <a16:creationId xmlns:a16="http://schemas.microsoft.com/office/drawing/2014/main" id="{BA789852-0E45-4665-8929-5C8F5C5D6D3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6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文字方塊 123">
                  <a:extLst>
                    <a:ext uri="{FF2B5EF4-FFF2-40B4-BE49-F238E27FC236}">
                      <a16:creationId xmlns:a16="http://schemas.microsoft.com/office/drawing/2014/main" id="{B01D3C17-6D2A-426F-AE56-A400FAAECAFE}"/>
                    </a:ext>
                  </a:extLst>
                </p:cNvPr>
                <p:cNvSpPr txBox="1"/>
                <p:nvPr/>
              </p:nvSpPr>
              <p:spPr>
                <a:xfrm>
                  <a:off x="6475871" y="5995477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Fire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輸入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</a:p>
              </p:txBody>
            </p:sp>
          </mc:Choice>
          <mc:Fallback>
            <p:sp>
              <p:nvSpPr>
                <p:cNvPr id="124" name="文字方塊 123">
                  <a:extLst>
                    <a:ext uri="{FF2B5EF4-FFF2-40B4-BE49-F238E27FC236}">
                      <a16:creationId xmlns:a16="http://schemas.microsoft.com/office/drawing/2014/main" id="{B01D3C17-6D2A-426F-AE56-A400FAAEC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5871" y="5995477"/>
                  <a:ext cx="2092841" cy="276999"/>
                </a:xfrm>
                <a:prstGeom prst="rect">
                  <a:avLst/>
                </a:prstGeom>
                <a:blipFill>
                  <a:blip r:embed="rId15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38BAE233-945C-4249-8E6B-6025AD62B414}"/>
              </a:ext>
            </a:extLst>
          </p:cNvPr>
          <p:cNvGrpSpPr/>
          <p:nvPr/>
        </p:nvGrpSpPr>
        <p:grpSpPr>
          <a:xfrm>
            <a:off x="1748116" y="3845992"/>
            <a:ext cx="2313341" cy="292902"/>
            <a:chOff x="1748116" y="3845992"/>
            <a:chExt cx="2313341" cy="292902"/>
          </a:xfrm>
        </p:grpSpPr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1B72E3CE-4D4B-4F26-AB4A-4BF5431636E6}"/>
                </a:ext>
              </a:extLst>
            </p:cNvPr>
            <p:cNvGrpSpPr/>
            <p:nvPr/>
          </p:nvGrpSpPr>
          <p:grpSpPr>
            <a:xfrm>
              <a:off x="1748116" y="3845992"/>
              <a:ext cx="2270098" cy="292902"/>
              <a:chOff x="7722259" y="2009638"/>
              <a:chExt cx="2270098" cy="292902"/>
            </a:xfrm>
          </p:grpSpPr>
          <p:sp>
            <p:nvSpPr>
              <p:cNvPr id="126" name="矩形: 圓角 125">
                <a:extLst>
                  <a:ext uri="{FF2B5EF4-FFF2-40B4-BE49-F238E27FC236}">
                    <a16:creationId xmlns:a16="http://schemas.microsoft.com/office/drawing/2014/main" id="{624994ED-08C3-4925-8DCE-4F7FD5B027BB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27" name="群組 126">
                <a:extLst>
                  <a:ext uri="{FF2B5EF4-FFF2-40B4-BE49-F238E27FC236}">
                    <a16:creationId xmlns:a16="http://schemas.microsoft.com/office/drawing/2014/main" id="{4E4A71C9-AA4A-46DF-96B7-D11FDE399F92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8" name="橢圓 127">
                  <a:extLst>
                    <a:ext uri="{FF2B5EF4-FFF2-40B4-BE49-F238E27FC236}">
                      <a16:creationId xmlns:a16="http://schemas.microsoft.com/office/drawing/2014/main" id="{D591F052-E05A-4FD8-B1F7-64F070E881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03BB9F05-1D3D-4B31-B5C7-558DCBABD810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7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24CAEEBB-C8EC-43F7-9587-353421966C1F}"/>
                    </a:ext>
                  </a:extLst>
                </p:cNvPr>
                <p:cNvSpPr txBox="1"/>
                <p:nvPr/>
              </p:nvSpPr>
              <p:spPr>
                <a:xfrm>
                  <a:off x="1968616" y="3849042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24CAEEBB-C8EC-43F7-9587-353421966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616" y="3849042"/>
                  <a:ext cx="2092841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92"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0F15420-228C-4CE4-906A-4785C027AA32}"/>
              </a:ext>
            </a:extLst>
          </p:cNvPr>
          <p:cNvGrpSpPr/>
          <p:nvPr/>
        </p:nvGrpSpPr>
        <p:grpSpPr>
          <a:xfrm>
            <a:off x="5384628" y="3849042"/>
            <a:ext cx="2313341" cy="292902"/>
            <a:chOff x="5384628" y="3849042"/>
            <a:chExt cx="2313341" cy="292902"/>
          </a:xfrm>
        </p:grpSpPr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994C0F5C-6651-497E-817D-72AE598C7DE5}"/>
                </a:ext>
              </a:extLst>
            </p:cNvPr>
            <p:cNvGrpSpPr/>
            <p:nvPr/>
          </p:nvGrpSpPr>
          <p:grpSpPr>
            <a:xfrm>
              <a:off x="5384628" y="3849042"/>
              <a:ext cx="2270098" cy="292902"/>
              <a:chOff x="7722259" y="2009638"/>
              <a:chExt cx="2270098" cy="292902"/>
            </a:xfrm>
          </p:grpSpPr>
          <p:sp>
            <p:nvSpPr>
              <p:cNvPr id="132" name="矩形: 圓角 131">
                <a:extLst>
                  <a:ext uri="{FF2B5EF4-FFF2-40B4-BE49-F238E27FC236}">
                    <a16:creationId xmlns:a16="http://schemas.microsoft.com/office/drawing/2014/main" id="{6ED0EAB4-2C3C-440F-A68D-A0746DADA389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33" name="群組 132">
                <a:extLst>
                  <a:ext uri="{FF2B5EF4-FFF2-40B4-BE49-F238E27FC236}">
                    <a16:creationId xmlns:a16="http://schemas.microsoft.com/office/drawing/2014/main" id="{A3D516CF-B5DD-46C9-9F29-B666289416F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34" name="橢圓 133">
                  <a:extLst>
                    <a:ext uri="{FF2B5EF4-FFF2-40B4-BE49-F238E27FC236}">
                      <a16:creationId xmlns:a16="http://schemas.microsoft.com/office/drawing/2014/main" id="{503D6D1C-1C26-4964-90F1-1FA7DD958D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F42D9B30-E461-48B4-AD09-D08D5EEBA04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7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A85E1E45-FE5C-4AC3-9807-0BF307EB0509}"/>
                    </a:ext>
                  </a:extLst>
                </p:cNvPr>
                <p:cNvSpPr txBox="1"/>
                <p:nvPr/>
              </p:nvSpPr>
              <p:spPr>
                <a:xfrm>
                  <a:off x="5605128" y="3852092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擊中外星人，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Env.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50</a:t>
                  </a:r>
                </a:p>
              </p:txBody>
            </p:sp>
          </mc:Choice>
          <mc:Fallback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A85E1E45-FE5C-4AC3-9807-0BF307EB0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128" y="3852092"/>
                  <a:ext cx="2092841" cy="276999"/>
                </a:xfrm>
                <a:prstGeom prst="rect">
                  <a:avLst/>
                </a:prstGeom>
                <a:blipFill>
                  <a:blip r:embed="rId17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D6840FF-2D05-40CE-875D-C24FD09010A3}"/>
              </a:ext>
            </a:extLst>
          </p:cNvPr>
          <p:cNvGrpSpPr/>
          <p:nvPr/>
        </p:nvGrpSpPr>
        <p:grpSpPr>
          <a:xfrm>
            <a:off x="990278" y="1879669"/>
            <a:ext cx="2313341" cy="292902"/>
            <a:chOff x="990278" y="1879669"/>
            <a:chExt cx="2313341" cy="292902"/>
          </a:xfrm>
        </p:grpSpPr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54D8CDD1-B5A4-4073-8DED-24A46C16CAAD}"/>
                </a:ext>
              </a:extLst>
            </p:cNvPr>
            <p:cNvGrpSpPr/>
            <p:nvPr/>
          </p:nvGrpSpPr>
          <p:grpSpPr>
            <a:xfrm>
              <a:off x="990278" y="1879669"/>
              <a:ext cx="2270098" cy="292902"/>
              <a:chOff x="7722259" y="2009638"/>
              <a:chExt cx="2270098" cy="292902"/>
            </a:xfrm>
          </p:grpSpPr>
          <p:sp>
            <p:nvSpPr>
              <p:cNvPr id="138" name="矩形: 圓角 137">
                <a:extLst>
                  <a:ext uri="{FF2B5EF4-FFF2-40B4-BE49-F238E27FC236}">
                    <a16:creationId xmlns:a16="http://schemas.microsoft.com/office/drawing/2014/main" id="{77A3CB46-CF95-4C56-8E01-A16853CE8183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160000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39" name="群組 138">
                <a:extLst>
                  <a:ext uri="{FF2B5EF4-FFF2-40B4-BE49-F238E27FC236}">
                    <a16:creationId xmlns:a16="http://schemas.microsoft.com/office/drawing/2014/main" id="{363CEB33-A737-4826-A55B-ED7D7C6CE59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40" name="橢圓 139">
                  <a:extLst>
                    <a:ext uri="{FF2B5EF4-FFF2-40B4-BE49-F238E27FC236}">
                      <a16:creationId xmlns:a16="http://schemas.microsoft.com/office/drawing/2014/main" id="{FD167A8C-9BE7-4F0D-B059-00F9A12F42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7EDD3275-997C-4DCF-9E3F-9162E828517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8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E53F7BBD-97CC-46F9-B1C2-FF9237403741}"/>
                    </a:ext>
                  </a:extLst>
                </p:cNvPr>
                <p:cNvSpPr txBox="1"/>
                <p:nvPr/>
              </p:nvSpPr>
              <p:spPr>
                <a:xfrm>
                  <a:off x="1210778" y="1882719"/>
                  <a:ext cx="2092841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  <m:r>
                        <a:rPr lang="zh-TW" alt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輸入</m:t>
                      </m:r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Actor</a:t>
                  </a:r>
                </a:p>
              </p:txBody>
            </p:sp>
          </mc:Choice>
          <mc:Fallback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E53F7BBD-97CC-46F9-B1C2-FF9237403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0778" y="1882719"/>
                  <a:ext cx="2092841" cy="276999"/>
                </a:xfrm>
                <a:prstGeom prst="rect">
                  <a:avLst/>
                </a:prstGeom>
                <a:blipFill>
                  <a:blip r:embed="rId18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DB2EF2A-8B1D-49EA-BD62-A3014A5DF75B}"/>
              </a:ext>
            </a:extLst>
          </p:cNvPr>
          <p:cNvGrpSpPr/>
          <p:nvPr/>
        </p:nvGrpSpPr>
        <p:grpSpPr>
          <a:xfrm>
            <a:off x="9591082" y="2143046"/>
            <a:ext cx="2439791" cy="1286900"/>
            <a:chOff x="9591082" y="2143046"/>
            <a:chExt cx="2439791" cy="1286900"/>
          </a:xfrm>
        </p:grpSpPr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05BC849A-0423-4AC5-8585-7DD2E8F1863B}"/>
                </a:ext>
              </a:extLst>
            </p:cNvPr>
            <p:cNvSpPr txBox="1"/>
            <p:nvPr/>
          </p:nvSpPr>
          <p:spPr>
            <a:xfrm>
              <a:off x="9609057" y="2147346"/>
              <a:ext cx="109545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544DF267-519E-4357-B340-F40C54E2C67C}"/>
                    </a:ext>
                  </a:extLst>
                </p:cNvPr>
                <p:cNvSpPr txBox="1"/>
                <p:nvPr/>
              </p:nvSpPr>
              <p:spPr>
                <a:xfrm>
                  <a:off x="10641341" y="214304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544DF267-519E-4357-B340-F40C54E2C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341" y="2143046"/>
                  <a:ext cx="970032" cy="276999"/>
                </a:xfrm>
                <a:prstGeom prst="rect">
                  <a:avLst/>
                </a:prstGeom>
                <a:blipFill>
                  <a:blip r:embed="rId19"/>
                  <a:stretch>
                    <a:fillRect r="-10692"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EA2552F2-C388-4E31-A5F0-45F924146798}"/>
                </a:ext>
              </a:extLst>
            </p:cNvPr>
            <p:cNvSpPr txBox="1"/>
            <p:nvPr/>
          </p:nvSpPr>
          <p:spPr>
            <a:xfrm>
              <a:off x="10539786" y="2645765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13ADC129-D20B-4AA1-B423-33DC0DBF1B5F}"/>
                </a:ext>
              </a:extLst>
            </p:cNvPr>
            <p:cNvSpPr txBox="1"/>
            <p:nvPr/>
          </p:nvSpPr>
          <p:spPr>
            <a:xfrm>
              <a:off x="9591082" y="3152947"/>
              <a:ext cx="111342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6E48CD0E-433C-4B2E-8B05-D9BD19FA8F05}"/>
                    </a:ext>
                  </a:extLst>
                </p:cNvPr>
                <p:cNvSpPr txBox="1"/>
                <p:nvPr/>
              </p:nvSpPr>
              <p:spPr>
                <a:xfrm>
                  <a:off x="10638964" y="3148647"/>
                  <a:ext cx="1391909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 </m:t>
                        </m:r>
                        <m:r>
                          <a:rPr lang="zh-TW" alt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結束</m:t>
                        </m:r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6E48CD0E-433C-4B2E-8B05-D9BD19FA8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8964" y="3148647"/>
                  <a:ext cx="1391909" cy="276999"/>
                </a:xfrm>
                <a:prstGeom prst="rect">
                  <a:avLst/>
                </a:prstGeom>
                <a:blipFill>
                  <a:blip r:embed="rId20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8" name="矩形 147">
            <a:extLst>
              <a:ext uri="{FF2B5EF4-FFF2-40B4-BE49-F238E27FC236}">
                <a16:creationId xmlns:a16="http://schemas.microsoft.com/office/drawing/2014/main" id="{799742E7-90EC-4650-A942-C85D9C8AC363}"/>
              </a:ext>
            </a:extLst>
          </p:cNvPr>
          <p:cNvSpPr/>
          <p:nvPr/>
        </p:nvSpPr>
        <p:spPr>
          <a:xfrm>
            <a:off x="9514559" y="1494887"/>
            <a:ext cx="2516313" cy="210874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2657E8B5-D644-425A-A24C-E57C06C6C0A9}"/>
              </a:ext>
            </a:extLst>
          </p:cNvPr>
          <p:cNvSpPr txBox="1"/>
          <p:nvPr/>
        </p:nvSpPr>
        <p:spPr>
          <a:xfrm>
            <a:off x="9670159" y="1346089"/>
            <a:ext cx="2087558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局遊戲叫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one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episode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A6776A90-6569-42CA-B859-F72B7EA51187}"/>
              </a:ext>
            </a:extLst>
          </p:cNvPr>
          <p:cNvSpPr txBox="1"/>
          <p:nvPr/>
        </p:nvSpPr>
        <p:spPr>
          <a:xfrm>
            <a:off x="9211414" y="5103696"/>
            <a:ext cx="298058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但一次動作能取得最大</a:t>
            </a:r>
            <a:r>
              <a:rPr lang="en-US" altLang="zh-TW" sz="12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的是開火，</a:t>
            </a:r>
            <a:endParaRPr lang="en-US" altLang="zh-TW" sz="1200" b="1" dirty="0">
              <a:solidFill>
                <a:srgbClr val="FF0000"/>
              </a:solidFill>
              <a:latin typeface="+mj-lt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Agent</a:t>
            </a:r>
            <a:r>
              <a:rPr lang="zh-TW" altLang="en-US" sz="1200" b="1" dirty="0">
                <a:solidFill>
                  <a:srgbClr val="FF0000"/>
                </a:solidFill>
                <a:latin typeface="+mj-lt"/>
                <a:ea typeface="微軟正黑體" panose="020B0604030504040204" pitchFamily="34" charset="-120"/>
              </a:rPr>
              <a:t>不就會一直原地開火？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730093DE-91CD-4D8F-B480-1C23400779D8}"/>
              </a:ext>
            </a:extLst>
          </p:cNvPr>
          <p:cNvGrpSpPr/>
          <p:nvPr/>
        </p:nvGrpSpPr>
        <p:grpSpPr>
          <a:xfrm>
            <a:off x="8928469" y="4386508"/>
            <a:ext cx="3342898" cy="641047"/>
            <a:chOff x="8928469" y="4386508"/>
            <a:chExt cx="3342898" cy="6410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文字方塊 151">
                  <a:extLst>
                    <a:ext uri="{FF2B5EF4-FFF2-40B4-BE49-F238E27FC236}">
                      <a16:creationId xmlns:a16="http://schemas.microsoft.com/office/drawing/2014/main" id="{BD4F433D-84AB-4366-A466-3FA11D1CB875}"/>
                    </a:ext>
                  </a:extLst>
                </p:cNvPr>
                <p:cNvSpPr txBox="1"/>
                <p:nvPr/>
              </p:nvSpPr>
              <p:spPr>
                <a:xfrm>
                  <a:off x="8928469" y="4750556"/>
                  <a:ext cx="3342898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Agent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看到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時，會做出能最大化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的動作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52" name="文字方塊 151">
                  <a:extLst>
                    <a:ext uri="{FF2B5EF4-FFF2-40B4-BE49-F238E27FC236}">
                      <a16:creationId xmlns:a16="http://schemas.microsoft.com/office/drawing/2014/main" id="{BD4F433D-84AB-4366-A466-3FA11D1CB8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8469" y="4750556"/>
                  <a:ext cx="3342898" cy="276999"/>
                </a:xfrm>
                <a:prstGeom prst="rect">
                  <a:avLst/>
                </a:prstGeom>
                <a:blipFill>
                  <a:blip r:embed="rId21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4ED511C4-BB9F-4D1A-A328-FB22C538D2DD}"/>
                </a:ext>
              </a:extLst>
            </p:cNvPr>
            <p:cNvSpPr txBox="1"/>
            <p:nvPr/>
          </p:nvSpPr>
          <p:spPr>
            <a:xfrm>
              <a:off x="9402690" y="4386508"/>
              <a:ext cx="23944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Agent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目標最大化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 </a:t>
            </a:r>
            <a:r>
              <a:rPr lang="zh-TW" altLang="en-US" sz="18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如何用</a:t>
            </a:r>
            <a:r>
              <a:rPr lang="en-US" altLang="zh-TW" sz="18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Reward</a:t>
            </a:r>
            <a:r>
              <a:rPr lang="zh-TW" altLang="en-US" sz="18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讓</a:t>
            </a:r>
            <a:r>
              <a:rPr lang="en-US" altLang="zh-TW" sz="18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gent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更有大局觀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BFD1B48-3E5B-4BCC-ABDE-F28E83735E84}"/>
              </a:ext>
            </a:extLst>
          </p:cNvPr>
          <p:cNvGrpSpPr/>
          <p:nvPr/>
        </p:nvGrpSpPr>
        <p:grpSpPr>
          <a:xfrm>
            <a:off x="152203" y="1176854"/>
            <a:ext cx="4909166" cy="2420519"/>
            <a:chOff x="152203" y="1176854"/>
            <a:chExt cx="4909166" cy="24205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文字方塊 171">
                  <a:extLst>
                    <a:ext uri="{FF2B5EF4-FFF2-40B4-BE49-F238E27FC236}">
                      <a16:creationId xmlns:a16="http://schemas.microsoft.com/office/drawing/2014/main" id="{9C31A225-CB3C-4845-BBC0-3D160A846C91}"/>
                    </a:ext>
                  </a:extLst>
                </p:cNvPr>
                <p:cNvSpPr txBox="1"/>
                <p:nvPr/>
              </p:nvSpPr>
              <p:spPr>
                <a:xfrm>
                  <a:off x="2366135" y="1176854"/>
                  <a:ext cx="2695234" cy="46166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One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Episode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後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en-US" altLang="zh-TW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Agnet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才會利用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進行優化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72" name="文字方塊 171">
                  <a:extLst>
                    <a:ext uri="{FF2B5EF4-FFF2-40B4-BE49-F238E27FC236}">
                      <a16:creationId xmlns:a16="http://schemas.microsoft.com/office/drawing/2014/main" id="{9C31A225-CB3C-4845-BBC0-3D160A846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135" y="1176854"/>
                  <a:ext cx="269523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1316" b="-789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961BFB66-7170-4382-9C84-136B181F872B}"/>
                    </a:ext>
                  </a:extLst>
                </p:cNvPr>
                <p:cNvSpPr txBox="1"/>
                <p:nvPr/>
              </p:nvSpPr>
              <p:spPr>
                <a:xfrm>
                  <a:off x="2478777" y="1695552"/>
                  <a:ext cx="1878539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961BFB66-7170-4382-9C84-136B181F8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777" y="1695552"/>
                  <a:ext cx="1878539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4" name="文字方塊 173">
                  <a:extLst>
                    <a:ext uri="{FF2B5EF4-FFF2-40B4-BE49-F238E27FC236}">
                      <a16:creationId xmlns:a16="http://schemas.microsoft.com/office/drawing/2014/main" id="{202A2931-1A1E-48C5-BFD2-9621C296A90B}"/>
                    </a:ext>
                  </a:extLst>
                </p:cNvPr>
                <p:cNvSpPr txBox="1"/>
                <p:nvPr/>
              </p:nvSpPr>
              <p:spPr>
                <a:xfrm>
                  <a:off x="2478777" y="2118952"/>
                  <a:ext cx="1878539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74" name="文字方塊 173">
                  <a:extLst>
                    <a:ext uri="{FF2B5EF4-FFF2-40B4-BE49-F238E27FC236}">
                      <a16:creationId xmlns:a16="http://schemas.microsoft.com/office/drawing/2014/main" id="{202A2931-1A1E-48C5-BFD2-9621C296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777" y="2118952"/>
                  <a:ext cx="1878539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EE889ADC-CD70-41A8-A157-3C89A170FB1A}"/>
                    </a:ext>
                  </a:extLst>
                </p:cNvPr>
                <p:cNvSpPr txBox="1"/>
                <p:nvPr/>
              </p:nvSpPr>
              <p:spPr>
                <a:xfrm>
                  <a:off x="2519161" y="3130785"/>
                  <a:ext cx="175222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EE889ADC-CD70-41A8-A157-3C89A170F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161" y="3130785"/>
                  <a:ext cx="1752224" cy="276999"/>
                </a:xfrm>
                <a:prstGeom prst="rect">
                  <a:avLst/>
                </a:prstGeom>
                <a:blipFill>
                  <a:blip r:embed="rId6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4830C5E5-C685-4EA5-BCA1-CA905E9ABBE2}"/>
                </a:ext>
              </a:extLst>
            </p:cNvPr>
            <p:cNvSpPr txBox="1"/>
            <p:nvPr/>
          </p:nvSpPr>
          <p:spPr>
            <a:xfrm>
              <a:off x="3025041" y="2647456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209" name="文字方塊 208">
              <a:extLst>
                <a:ext uri="{FF2B5EF4-FFF2-40B4-BE49-F238E27FC236}">
                  <a16:creationId xmlns:a16="http://schemas.microsoft.com/office/drawing/2014/main" id="{0B711116-A220-4CA2-9768-0F5B5B5E71D2}"/>
                </a:ext>
              </a:extLst>
            </p:cNvPr>
            <p:cNvSpPr txBox="1"/>
            <p:nvPr/>
          </p:nvSpPr>
          <p:spPr>
            <a:xfrm>
              <a:off x="198837" y="1677866"/>
              <a:ext cx="108346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A3156CF5-6FD6-4709-939D-2445324D2FE5}"/>
                    </a:ext>
                  </a:extLst>
                </p:cNvPr>
                <p:cNvSpPr txBox="1"/>
                <p:nvPr/>
              </p:nvSpPr>
              <p:spPr>
                <a:xfrm>
                  <a:off x="1263584" y="167356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A3156CF5-6FD6-4709-939D-2445324D2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584" y="1673566"/>
                  <a:ext cx="970032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文字方塊 210">
              <a:extLst>
                <a:ext uri="{FF2B5EF4-FFF2-40B4-BE49-F238E27FC236}">
                  <a16:creationId xmlns:a16="http://schemas.microsoft.com/office/drawing/2014/main" id="{1D3F5E5B-A45A-42F1-BEC2-2B045F5D60BD}"/>
                </a:ext>
              </a:extLst>
            </p:cNvPr>
            <p:cNvSpPr txBox="1"/>
            <p:nvPr/>
          </p:nvSpPr>
          <p:spPr>
            <a:xfrm>
              <a:off x="187152" y="2141086"/>
              <a:ext cx="109545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2" name="文字方塊 211">
                  <a:extLst>
                    <a:ext uri="{FF2B5EF4-FFF2-40B4-BE49-F238E27FC236}">
                      <a16:creationId xmlns:a16="http://schemas.microsoft.com/office/drawing/2014/main" id="{AA95E2F8-3BAF-4604-BE9C-F9951F9B737D}"/>
                    </a:ext>
                  </a:extLst>
                </p:cNvPr>
                <p:cNvSpPr txBox="1"/>
                <p:nvPr/>
              </p:nvSpPr>
              <p:spPr>
                <a:xfrm>
                  <a:off x="1263886" y="213678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12" name="文字方塊 211">
                  <a:extLst>
                    <a:ext uri="{FF2B5EF4-FFF2-40B4-BE49-F238E27FC236}">
                      <a16:creationId xmlns:a16="http://schemas.microsoft.com/office/drawing/2014/main" id="{AA95E2F8-3BAF-4604-BE9C-F9951F9B73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86" y="2136786"/>
                  <a:ext cx="970032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07B52DA8-BF27-4A2F-9821-EF129A436A65}"/>
                </a:ext>
              </a:extLst>
            </p:cNvPr>
            <p:cNvSpPr txBox="1"/>
            <p:nvPr/>
          </p:nvSpPr>
          <p:spPr>
            <a:xfrm>
              <a:off x="1003581" y="2639505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214" name="文字方塊 213">
              <a:extLst>
                <a:ext uri="{FF2B5EF4-FFF2-40B4-BE49-F238E27FC236}">
                  <a16:creationId xmlns:a16="http://schemas.microsoft.com/office/drawing/2014/main" id="{57EA5A97-E75B-4CCB-B0E9-7B48D54E94A8}"/>
                </a:ext>
              </a:extLst>
            </p:cNvPr>
            <p:cNvSpPr txBox="1"/>
            <p:nvPr/>
          </p:nvSpPr>
          <p:spPr>
            <a:xfrm>
              <a:off x="169177" y="3122834"/>
              <a:ext cx="111342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DF54DD3D-C276-4305-A60A-1CB95BB5F82E}"/>
                    </a:ext>
                  </a:extLst>
                </p:cNvPr>
                <p:cNvSpPr txBox="1"/>
                <p:nvPr/>
              </p:nvSpPr>
              <p:spPr>
                <a:xfrm>
                  <a:off x="1263886" y="3118534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DF54DD3D-C276-4305-A60A-1CB95BB5F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886" y="3118534"/>
                  <a:ext cx="970032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BAE37A73-5B36-47EE-8F5F-98ABF26979C9}"/>
                </a:ext>
              </a:extLst>
            </p:cNvPr>
            <p:cNvSpPr/>
            <p:nvPr/>
          </p:nvSpPr>
          <p:spPr>
            <a:xfrm>
              <a:off x="152203" y="1488627"/>
              <a:ext cx="2153035" cy="210874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295537C9-B700-4C8C-9860-986D85950EBD}"/>
                </a:ext>
              </a:extLst>
            </p:cNvPr>
            <p:cNvSpPr txBox="1"/>
            <p:nvPr/>
          </p:nvSpPr>
          <p:spPr>
            <a:xfrm>
              <a:off x="687608" y="1347442"/>
              <a:ext cx="1151952" cy="27699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One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Episode</a:t>
              </a: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2ECDD6F6-0C69-42B8-A322-504F1F74AA45}"/>
                </a:ext>
              </a:extLst>
            </p:cNvPr>
            <p:cNvSpPr/>
            <p:nvPr/>
          </p:nvSpPr>
          <p:spPr>
            <a:xfrm>
              <a:off x="1841930" y="1664196"/>
              <a:ext cx="269908" cy="176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77AA6327-B3E3-41E0-B9BB-65E272B559F9}"/>
                </a:ext>
              </a:extLst>
            </p:cNvPr>
            <p:cNvSpPr/>
            <p:nvPr/>
          </p:nvSpPr>
          <p:spPr>
            <a:xfrm>
              <a:off x="2519161" y="1716200"/>
              <a:ext cx="1752223" cy="277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E182F37-3D41-4610-89E6-7AB9F3DA9778}"/>
              </a:ext>
            </a:extLst>
          </p:cNvPr>
          <p:cNvGrpSpPr/>
          <p:nvPr/>
        </p:nvGrpSpPr>
        <p:grpSpPr>
          <a:xfrm>
            <a:off x="3602325" y="3795181"/>
            <a:ext cx="3894167" cy="2799077"/>
            <a:chOff x="3602325" y="3795181"/>
            <a:chExt cx="3894167" cy="27990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3" name="文字方塊 232">
                  <a:extLst>
                    <a:ext uri="{FF2B5EF4-FFF2-40B4-BE49-F238E27FC236}">
                      <a16:creationId xmlns:a16="http://schemas.microsoft.com/office/drawing/2014/main" id="{E104798F-D1C3-4516-B258-E4539667DBE2}"/>
                    </a:ext>
                  </a:extLst>
                </p:cNvPr>
                <p:cNvSpPr txBox="1"/>
                <p:nvPr/>
              </p:nvSpPr>
              <p:spPr>
                <a:xfrm>
                  <a:off x="5776143" y="5122041"/>
                  <a:ext cx="864696" cy="64633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0 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開火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右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0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33" name="文字方塊 232">
                  <a:extLst>
                    <a:ext uri="{FF2B5EF4-FFF2-40B4-BE49-F238E27FC236}">
                      <a16:creationId xmlns:a16="http://schemas.microsoft.com/office/drawing/2014/main" id="{E104798F-D1C3-4516-B258-E4539667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143" y="5122041"/>
                  <a:ext cx="864696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709" t="-943" b="-566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AF915D69-9A94-49CE-9126-7ED46CCB5DFD}"/>
                </a:ext>
              </a:extLst>
            </p:cNvPr>
            <p:cNvSpPr txBox="1"/>
            <p:nvPr/>
          </p:nvSpPr>
          <p:spPr>
            <a:xfrm>
              <a:off x="3602325" y="3795181"/>
              <a:ext cx="389416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強化學習訓練架構本質是一個「收集資料的過程」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5" name="文字方塊 224">
              <a:extLst>
                <a:ext uri="{FF2B5EF4-FFF2-40B4-BE49-F238E27FC236}">
                  <a16:creationId xmlns:a16="http://schemas.microsoft.com/office/drawing/2014/main" id="{15FAD610-B929-42AB-9879-E5F9664F9F95}"/>
                </a:ext>
              </a:extLst>
            </p:cNvPr>
            <p:cNvSpPr txBox="1"/>
            <p:nvPr/>
          </p:nvSpPr>
          <p:spPr>
            <a:xfrm>
              <a:off x="4778692" y="4069899"/>
              <a:ext cx="36414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3B8BC430-DF4A-425E-B772-87D3082C5530}"/>
                    </a:ext>
                  </a:extLst>
                </p:cNvPr>
                <p:cNvSpPr txBox="1"/>
                <p:nvPr/>
              </p:nvSpPr>
              <p:spPr>
                <a:xfrm>
                  <a:off x="4362126" y="4618675"/>
                  <a:ext cx="36414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3B8BC430-DF4A-425E-B772-87D3082C5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126" y="4618675"/>
                  <a:ext cx="364144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7" name="文字方塊 226">
                  <a:extLst>
                    <a:ext uri="{FF2B5EF4-FFF2-40B4-BE49-F238E27FC236}">
                      <a16:creationId xmlns:a16="http://schemas.microsoft.com/office/drawing/2014/main" id="{D9BC1D33-115F-4E89-AEFC-34033B84235B}"/>
                    </a:ext>
                  </a:extLst>
                </p:cNvPr>
                <p:cNvSpPr txBox="1"/>
                <p:nvPr/>
              </p:nvSpPr>
              <p:spPr>
                <a:xfrm>
                  <a:off x="4362126" y="5322610"/>
                  <a:ext cx="36414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27" name="文字方塊 226">
                  <a:extLst>
                    <a:ext uri="{FF2B5EF4-FFF2-40B4-BE49-F238E27FC236}">
                      <a16:creationId xmlns:a16="http://schemas.microsoft.com/office/drawing/2014/main" id="{D9BC1D33-115F-4E89-AEFC-34033B842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126" y="5322610"/>
                  <a:ext cx="364144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8" name="文字方塊 227">
                  <a:extLst>
                    <a:ext uri="{FF2B5EF4-FFF2-40B4-BE49-F238E27FC236}">
                      <a16:creationId xmlns:a16="http://schemas.microsoft.com/office/drawing/2014/main" id="{CAC6BD59-645B-41A7-AFB4-D059F3BEA6AF}"/>
                    </a:ext>
                  </a:extLst>
                </p:cNvPr>
                <p:cNvSpPr txBox="1"/>
                <p:nvPr/>
              </p:nvSpPr>
              <p:spPr>
                <a:xfrm>
                  <a:off x="4377631" y="6132594"/>
                  <a:ext cx="36414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28" name="文字方塊 227">
                  <a:extLst>
                    <a:ext uri="{FF2B5EF4-FFF2-40B4-BE49-F238E27FC236}">
                      <a16:creationId xmlns:a16="http://schemas.microsoft.com/office/drawing/2014/main" id="{CAC6BD59-645B-41A7-AFB4-D059F3BEA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31" y="6132594"/>
                  <a:ext cx="364144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2780271E-B0E2-4C3B-B610-B40159317927}"/>
                </a:ext>
              </a:extLst>
            </p:cNvPr>
            <p:cNvSpPr txBox="1"/>
            <p:nvPr/>
          </p:nvSpPr>
          <p:spPr>
            <a:xfrm>
              <a:off x="4353778" y="5740929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36F59B1-2355-4816-BD92-2C508F953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78692" y="4584662"/>
              <a:ext cx="364144" cy="357038"/>
            </a:xfrm>
            <a:prstGeom prst="rect">
              <a:avLst/>
            </a:prstGeom>
          </p:spPr>
        </p:pic>
        <p:pic>
          <p:nvPicPr>
            <p:cNvPr id="230" name="圖片 229">
              <a:extLst>
                <a:ext uri="{FF2B5EF4-FFF2-40B4-BE49-F238E27FC236}">
                  <a16:creationId xmlns:a16="http://schemas.microsoft.com/office/drawing/2014/main" id="{4E775EF0-F11A-41D8-9BDD-98E4D672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78692" y="5266688"/>
              <a:ext cx="364144" cy="357038"/>
            </a:xfrm>
            <a:prstGeom prst="rect">
              <a:avLst/>
            </a:prstGeom>
          </p:spPr>
        </p:pic>
        <p:pic>
          <p:nvPicPr>
            <p:cNvPr id="231" name="圖片 230">
              <a:extLst>
                <a:ext uri="{FF2B5EF4-FFF2-40B4-BE49-F238E27FC236}">
                  <a16:creationId xmlns:a16="http://schemas.microsoft.com/office/drawing/2014/main" id="{403E172D-1C8A-4204-99E8-653DCD320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78692" y="6093653"/>
              <a:ext cx="364144" cy="35703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AB4B2475-4FB5-4C34-9400-BFC41E3FBA42}"/>
                    </a:ext>
                  </a:extLst>
                </p:cNvPr>
                <p:cNvSpPr txBox="1"/>
                <p:nvPr/>
              </p:nvSpPr>
              <p:spPr>
                <a:xfrm>
                  <a:off x="5776143" y="4413735"/>
                  <a:ext cx="723028" cy="64633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0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開火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0 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右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AB4B2475-4FB5-4C34-9400-BFC41E3FB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143" y="4413735"/>
                  <a:ext cx="723028" cy="646331"/>
                </a:xfrm>
                <a:prstGeom prst="rect">
                  <a:avLst/>
                </a:prstGeom>
                <a:blipFill>
                  <a:blip r:embed="rId15"/>
                  <a:stretch>
                    <a:fillRect l="-847" t="-943" b="-566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4" name="文字方塊 233">
                  <a:extLst>
                    <a:ext uri="{FF2B5EF4-FFF2-40B4-BE49-F238E27FC236}">
                      <a16:creationId xmlns:a16="http://schemas.microsoft.com/office/drawing/2014/main" id="{FA9F7944-E1D2-4AF4-9B56-81560606F9B7}"/>
                    </a:ext>
                  </a:extLst>
                </p:cNvPr>
                <p:cNvSpPr txBox="1"/>
                <p:nvPr/>
              </p:nvSpPr>
              <p:spPr>
                <a:xfrm>
                  <a:off x="5782197" y="5947927"/>
                  <a:ext cx="942708" cy="64633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0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開火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</a:p>
                <a:p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右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: 0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34" name="文字方塊 233">
                  <a:extLst>
                    <a:ext uri="{FF2B5EF4-FFF2-40B4-BE49-F238E27FC236}">
                      <a16:creationId xmlns:a16="http://schemas.microsoft.com/office/drawing/2014/main" id="{FA9F7944-E1D2-4AF4-9B56-81560606F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197" y="5947927"/>
                  <a:ext cx="942708" cy="646331"/>
                </a:xfrm>
                <a:prstGeom prst="rect">
                  <a:avLst/>
                </a:prstGeom>
                <a:blipFill>
                  <a:blip r:embed="rId16"/>
                  <a:stretch>
                    <a:fillRect l="-649" t="-1887" b="-566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E1B1437A-478D-4868-AB1E-4C6EBBC5AB0F}"/>
                </a:ext>
              </a:extLst>
            </p:cNvPr>
            <p:cNvSpPr txBox="1"/>
            <p:nvPr/>
          </p:nvSpPr>
          <p:spPr>
            <a:xfrm>
              <a:off x="6026419" y="4068721"/>
              <a:ext cx="36414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Y</a:t>
              </a:r>
            </a:p>
          </p:txBody>
        </p:sp>
        <p:sp>
          <p:nvSpPr>
            <p:cNvPr id="31" name="左中括弧 30">
              <a:extLst>
                <a:ext uri="{FF2B5EF4-FFF2-40B4-BE49-F238E27FC236}">
                  <a16:creationId xmlns:a16="http://schemas.microsoft.com/office/drawing/2014/main" id="{2F5D3968-A378-4300-9533-45F43E972B73}"/>
                </a:ext>
              </a:extLst>
            </p:cNvPr>
            <p:cNvSpPr/>
            <p:nvPr/>
          </p:nvSpPr>
          <p:spPr>
            <a:xfrm>
              <a:off x="5767056" y="4512028"/>
              <a:ext cx="58393" cy="482123"/>
            </a:xfrm>
            <a:prstGeom prst="leftBracke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左中括弧 235">
              <a:extLst>
                <a:ext uri="{FF2B5EF4-FFF2-40B4-BE49-F238E27FC236}">
                  <a16:creationId xmlns:a16="http://schemas.microsoft.com/office/drawing/2014/main" id="{E42EDD3B-1FEF-45E8-B4BC-969A66EBF8BD}"/>
                </a:ext>
              </a:extLst>
            </p:cNvPr>
            <p:cNvSpPr/>
            <p:nvPr/>
          </p:nvSpPr>
          <p:spPr>
            <a:xfrm>
              <a:off x="5767056" y="5216290"/>
              <a:ext cx="58393" cy="482123"/>
            </a:xfrm>
            <a:prstGeom prst="leftBracke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左中括弧 236">
              <a:extLst>
                <a:ext uri="{FF2B5EF4-FFF2-40B4-BE49-F238E27FC236}">
                  <a16:creationId xmlns:a16="http://schemas.microsoft.com/office/drawing/2014/main" id="{35E4F2C4-3D4A-4DD9-8A5B-4168E411C15F}"/>
                </a:ext>
              </a:extLst>
            </p:cNvPr>
            <p:cNvSpPr/>
            <p:nvPr/>
          </p:nvSpPr>
          <p:spPr>
            <a:xfrm>
              <a:off x="5767056" y="6030030"/>
              <a:ext cx="58393" cy="482123"/>
            </a:xfrm>
            <a:prstGeom prst="leftBracke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右中括弧 31">
              <a:extLst>
                <a:ext uri="{FF2B5EF4-FFF2-40B4-BE49-F238E27FC236}">
                  <a16:creationId xmlns:a16="http://schemas.microsoft.com/office/drawing/2014/main" id="{5BA7EE5B-A168-4D0E-8813-0469BE760B30}"/>
                </a:ext>
              </a:extLst>
            </p:cNvPr>
            <p:cNvSpPr/>
            <p:nvPr/>
          </p:nvSpPr>
          <p:spPr>
            <a:xfrm>
              <a:off x="6551434" y="4512028"/>
              <a:ext cx="57600" cy="482400"/>
            </a:xfrm>
            <a:prstGeom prst="rightBracke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8" name="右中括弧 237">
              <a:extLst>
                <a:ext uri="{FF2B5EF4-FFF2-40B4-BE49-F238E27FC236}">
                  <a16:creationId xmlns:a16="http://schemas.microsoft.com/office/drawing/2014/main" id="{D2607401-69DA-42A5-A661-1651C8A9270D}"/>
                </a:ext>
              </a:extLst>
            </p:cNvPr>
            <p:cNvSpPr/>
            <p:nvPr/>
          </p:nvSpPr>
          <p:spPr>
            <a:xfrm>
              <a:off x="6551434" y="5216013"/>
              <a:ext cx="57600" cy="482400"/>
            </a:xfrm>
            <a:prstGeom prst="rightBracke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右中括弧 238">
              <a:extLst>
                <a:ext uri="{FF2B5EF4-FFF2-40B4-BE49-F238E27FC236}">
                  <a16:creationId xmlns:a16="http://schemas.microsoft.com/office/drawing/2014/main" id="{FB2009BA-BE32-4AA6-ABEB-F47EE3088A75}"/>
                </a:ext>
              </a:extLst>
            </p:cNvPr>
            <p:cNvSpPr/>
            <p:nvPr/>
          </p:nvSpPr>
          <p:spPr>
            <a:xfrm>
              <a:off x="6551434" y="6017928"/>
              <a:ext cx="57600" cy="482400"/>
            </a:xfrm>
            <a:prstGeom prst="rightBracke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FA76B95-4C52-4244-8BD9-3770D1D13DB0}"/>
              </a:ext>
            </a:extLst>
          </p:cNvPr>
          <p:cNvGrpSpPr/>
          <p:nvPr/>
        </p:nvGrpSpPr>
        <p:grpSpPr>
          <a:xfrm>
            <a:off x="4759283" y="1176854"/>
            <a:ext cx="7166146" cy="2523831"/>
            <a:chOff x="4759283" y="1176854"/>
            <a:chExt cx="7166146" cy="2523831"/>
          </a:xfrm>
        </p:grpSpPr>
        <p:sp>
          <p:nvSpPr>
            <p:cNvPr id="178" name="箭號: 向右 177">
              <a:extLst>
                <a:ext uri="{FF2B5EF4-FFF2-40B4-BE49-F238E27FC236}">
                  <a16:creationId xmlns:a16="http://schemas.microsoft.com/office/drawing/2014/main" id="{6E16BEA8-D9D4-4AE7-9BE1-FB835267DD67}"/>
                </a:ext>
              </a:extLst>
            </p:cNvPr>
            <p:cNvSpPr/>
            <p:nvPr/>
          </p:nvSpPr>
          <p:spPr>
            <a:xfrm>
              <a:off x="5403279" y="2550951"/>
              <a:ext cx="517375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文字方塊 193">
              <a:extLst>
                <a:ext uri="{FF2B5EF4-FFF2-40B4-BE49-F238E27FC236}">
                  <a16:creationId xmlns:a16="http://schemas.microsoft.com/office/drawing/2014/main" id="{31CC1170-A4A9-4C8D-B70F-09FE141748E3}"/>
                </a:ext>
              </a:extLst>
            </p:cNvPr>
            <p:cNvSpPr txBox="1"/>
            <p:nvPr/>
          </p:nvSpPr>
          <p:spPr>
            <a:xfrm>
              <a:off x="4759283" y="2133010"/>
              <a:ext cx="1878539" cy="27699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早期動作對後期影響很小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95" name="文字方塊 194">
              <a:extLst>
                <a:ext uri="{FF2B5EF4-FFF2-40B4-BE49-F238E27FC236}">
                  <a16:creationId xmlns:a16="http://schemas.microsoft.com/office/drawing/2014/main" id="{99BC898A-10FF-475D-AD58-01C824A19DC0}"/>
                </a:ext>
              </a:extLst>
            </p:cNvPr>
            <p:cNvSpPr txBox="1"/>
            <p:nvPr/>
          </p:nvSpPr>
          <p:spPr>
            <a:xfrm>
              <a:off x="6863052" y="1677866"/>
              <a:ext cx="108346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文字方塊 195">
                  <a:extLst>
                    <a:ext uri="{FF2B5EF4-FFF2-40B4-BE49-F238E27FC236}">
                      <a16:creationId xmlns:a16="http://schemas.microsoft.com/office/drawing/2014/main" id="{3A7621D8-582E-40A4-B1FE-A4A11768D17F}"/>
                    </a:ext>
                  </a:extLst>
                </p:cNvPr>
                <p:cNvSpPr txBox="1"/>
                <p:nvPr/>
              </p:nvSpPr>
              <p:spPr>
                <a:xfrm>
                  <a:off x="7927799" y="167356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96" name="文字方塊 195">
                  <a:extLst>
                    <a:ext uri="{FF2B5EF4-FFF2-40B4-BE49-F238E27FC236}">
                      <a16:creationId xmlns:a16="http://schemas.microsoft.com/office/drawing/2014/main" id="{3A7621D8-582E-40A4-B1FE-A4A11768D1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799" y="1673566"/>
                  <a:ext cx="970032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文字方塊 196">
              <a:extLst>
                <a:ext uri="{FF2B5EF4-FFF2-40B4-BE49-F238E27FC236}">
                  <a16:creationId xmlns:a16="http://schemas.microsoft.com/office/drawing/2014/main" id="{EF6D6B65-2C10-44C7-9EBD-68C006C08F89}"/>
                </a:ext>
              </a:extLst>
            </p:cNvPr>
            <p:cNvSpPr txBox="1"/>
            <p:nvPr/>
          </p:nvSpPr>
          <p:spPr>
            <a:xfrm>
              <a:off x="6851367" y="2141086"/>
              <a:ext cx="109545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80B7500C-5F7F-408A-A238-1D6A19C26C30}"/>
                    </a:ext>
                  </a:extLst>
                </p:cNvPr>
                <p:cNvSpPr txBox="1"/>
                <p:nvPr/>
              </p:nvSpPr>
              <p:spPr>
                <a:xfrm>
                  <a:off x="7928101" y="2136786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80B7500C-5F7F-408A-A238-1D6A19C26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8101" y="2136786"/>
                  <a:ext cx="970032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文字方塊 198">
              <a:extLst>
                <a:ext uri="{FF2B5EF4-FFF2-40B4-BE49-F238E27FC236}">
                  <a16:creationId xmlns:a16="http://schemas.microsoft.com/office/drawing/2014/main" id="{7C6BDD1F-9EC2-4388-9AF0-4A78445C1635}"/>
                </a:ext>
              </a:extLst>
            </p:cNvPr>
            <p:cNvSpPr txBox="1"/>
            <p:nvPr/>
          </p:nvSpPr>
          <p:spPr>
            <a:xfrm>
              <a:off x="7667796" y="2639505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200" name="文字方塊 199">
              <a:extLst>
                <a:ext uri="{FF2B5EF4-FFF2-40B4-BE49-F238E27FC236}">
                  <a16:creationId xmlns:a16="http://schemas.microsoft.com/office/drawing/2014/main" id="{0B762EAF-9E78-49D7-A2BA-3C0642C099F4}"/>
                </a:ext>
              </a:extLst>
            </p:cNvPr>
            <p:cNvSpPr txBox="1"/>
            <p:nvPr/>
          </p:nvSpPr>
          <p:spPr>
            <a:xfrm>
              <a:off x="6833392" y="3122834"/>
              <a:ext cx="111342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次動作得到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D8744279-45AA-4FA0-8785-44A55B8E6E3F}"/>
                    </a:ext>
                  </a:extLst>
                </p:cNvPr>
                <p:cNvSpPr txBox="1"/>
                <p:nvPr/>
              </p:nvSpPr>
              <p:spPr>
                <a:xfrm>
                  <a:off x="7928101" y="3118534"/>
                  <a:ext cx="97003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)</m:t>
                        </m:r>
                      </m:oMath>
                    </m:oMathPara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D8744279-45AA-4FA0-8785-44A55B8E6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8101" y="3118534"/>
                  <a:ext cx="970032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2CF8E38-0579-4083-A8AE-56600A948914}"/>
                </a:ext>
              </a:extLst>
            </p:cNvPr>
            <p:cNvSpPr/>
            <p:nvPr/>
          </p:nvSpPr>
          <p:spPr>
            <a:xfrm>
              <a:off x="6816418" y="1488627"/>
              <a:ext cx="2153035" cy="210874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文字方塊 202">
              <a:extLst>
                <a:ext uri="{FF2B5EF4-FFF2-40B4-BE49-F238E27FC236}">
                  <a16:creationId xmlns:a16="http://schemas.microsoft.com/office/drawing/2014/main" id="{8FF7F17C-2D8D-4186-B69C-62E1007E9B80}"/>
                </a:ext>
              </a:extLst>
            </p:cNvPr>
            <p:cNvSpPr txBox="1"/>
            <p:nvPr/>
          </p:nvSpPr>
          <p:spPr>
            <a:xfrm>
              <a:off x="7351823" y="1347442"/>
              <a:ext cx="1151952" cy="27699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One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Episode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93CCB094-DA61-4A65-A287-2C5E675A8237}"/>
                    </a:ext>
                  </a:extLst>
                </p:cNvPr>
                <p:cNvSpPr txBox="1"/>
                <p:nvPr/>
              </p:nvSpPr>
              <p:spPr>
                <a:xfrm>
                  <a:off x="9157311" y="1687601"/>
                  <a:ext cx="2768118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zh-TW" altLang="en-US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𝛾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zh-TW" altLang="en-US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p>
                      </m:sSup>
                      <m:r>
                        <a:rPr lang="en-US" altLang="zh-TW" sz="1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93CCB094-DA61-4A65-A287-2C5E675A8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311" y="1687601"/>
                  <a:ext cx="2768118" cy="276999"/>
                </a:xfrm>
                <a:prstGeom prst="rect">
                  <a:avLst/>
                </a:prstGeom>
                <a:blipFill>
                  <a:blip r:embed="rId18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文字方塊 205">
                  <a:extLst>
                    <a:ext uri="{FF2B5EF4-FFF2-40B4-BE49-F238E27FC236}">
                      <a16:creationId xmlns:a16="http://schemas.microsoft.com/office/drawing/2014/main" id="{9E60FB27-9D68-4033-899E-42344B3FAEAF}"/>
                    </a:ext>
                  </a:extLst>
                </p:cNvPr>
                <p:cNvSpPr txBox="1"/>
                <p:nvPr/>
              </p:nvSpPr>
              <p:spPr>
                <a:xfrm>
                  <a:off x="9157310" y="2111001"/>
                  <a:ext cx="1878539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zh-TW" alt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𝛾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微軟正黑體" panose="020B0604030504040204" pitchFamily="34" charset="-120"/>
                    </a:rPr>
                    <a:t>…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TW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pPr>
                            <m:e>
                              <m:r>
                                <a:rPr lang="zh-TW" alt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𝑁</m:t>
                              </m:r>
                              <m:r>
                                <a:rPr lang="en-US" altLang="zh-TW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06" name="文字方塊 205">
                  <a:extLst>
                    <a:ext uri="{FF2B5EF4-FFF2-40B4-BE49-F238E27FC236}">
                      <a16:creationId xmlns:a16="http://schemas.microsoft.com/office/drawing/2014/main" id="{9E60FB27-9D68-4033-899E-42344B3FA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310" y="2111001"/>
                  <a:ext cx="1878539" cy="276999"/>
                </a:xfrm>
                <a:prstGeom prst="rect">
                  <a:avLst/>
                </a:prstGeom>
                <a:blipFill>
                  <a:blip r:embed="rId19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524960F-F674-4A15-BB63-B4101DA1EBA0}"/>
                    </a:ext>
                  </a:extLst>
                </p:cNvPr>
                <p:cNvSpPr txBox="1"/>
                <p:nvPr/>
              </p:nvSpPr>
              <p:spPr>
                <a:xfrm>
                  <a:off x="9197694" y="3122834"/>
                  <a:ext cx="175222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524960F-F674-4A15-BB63-B4101DA1E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694" y="3122834"/>
                  <a:ext cx="1752224" cy="276999"/>
                </a:xfrm>
                <a:prstGeom prst="rect">
                  <a:avLst/>
                </a:prstGeom>
                <a:blipFill>
                  <a:blip r:embed="rId20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8" name="文字方塊 207">
              <a:extLst>
                <a:ext uri="{FF2B5EF4-FFF2-40B4-BE49-F238E27FC236}">
                  <a16:creationId xmlns:a16="http://schemas.microsoft.com/office/drawing/2014/main" id="{9A7C3255-4BD1-45F6-BA07-2162912B24C8}"/>
                </a:ext>
              </a:extLst>
            </p:cNvPr>
            <p:cNvSpPr txBox="1"/>
            <p:nvPr/>
          </p:nvSpPr>
          <p:spPr>
            <a:xfrm>
              <a:off x="9703574" y="2639505"/>
              <a:ext cx="39003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826B447B-2BB2-4129-90F7-E9FFC549A4C0}"/>
                </a:ext>
              </a:extLst>
            </p:cNvPr>
            <p:cNvSpPr/>
            <p:nvPr/>
          </p:nvSpPr>
          <p:spPr>
            <a:xfrm>
              <a:off x="8491984" y="1665916"/>
              <a:ext cx="269908" cy="176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A874CF8F-7166-4351-ACFB-A4FDE6EE3566}"/>
                </a:ext>
              </a:extLst>
            </p:cNvPr>
            <p:cNvSpPr/>
            <p:nvPr/>
          </p:nvSpPr>
          <p:spPr>
            <a:xfrm>
              <a:off x="9197695" y="1703502"/>
              <a:ext cx="2252183" cy="277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40D247F9-2D46-473B-8F7C-85BAA9979937}"/>
                    </a:ext>
                  </a:extLst>
                </p:cNvPr>
                <p:cNvSpPr txBox="1"/>
                <p:nvPr/>
              </p:nvSpPr>
              <p:spPr>
                <a:xfrm>
                  <a:off x="9177502" y="3423686"/>
                  <a:ext cx="1792608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Cambria Math" panose="02040503050406030204" pitchFamily="18" charset="0"/>
                    </a:rPr>
                    <a:t>Discount factor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l-GR" altLang="zh-TW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40D247F9-2D46-473B-8F7C-85BAA9979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502" y="3423686"/>
                  <a:ext cx="1792608" cy="276999"/>
                </a:xfrm>
                <a:prstGeom prst="rect">
                  <a:avLst/>
                </a:prstGeom>
                <a:blipFill>
                  <a:blip r:embed="rId21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A30B43AD-ED6E-4E60-BC1B-8F0EB6EB95C4}"/>
                    </a:ext>
                  </a:extLst>
                </p:cNvPr>
                <p:cNvSpPr txBox="1"/>
                <p:nvPr/>
              </p:nvSpPr>
              <p:spPr>
                <a:xfrm>
                  <a:off x="9039180" y="1176854"/>
                  <a:ext cx="2695234" cy="46166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One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Episode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後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en-US" altLang="zh-TW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Agnet</a:t>
                  </a:r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才會利用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  <m:r>
                            <a:rPr lang="en-US" altLang="zh-TW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zh-TW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rPr>
                    <a:t>進行優化</a:t>
                  </a:r>
                  <a:endPara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A30B43AD-ED6E-4E60-BC1B-8F0EB6EB9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180" y="1176854"/>
                  <a:ext cx="269523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1316" b="-789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023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2.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強化學習訓練架構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訓練機器手臂夾起從未見過的物體</a:t>
            </a:r>
            <a:endParaRPr lang="zh-TW" altLang="en-US" sz="280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517CE-07AF-4B12-AB4F-5740A10C91CD}"/>
              </a:ext>
            </a:extLst>
          </p:cNvPr>
          <p:cNvSpPr txBox="1"/>
          <p:nvPr/>
        </p:nvSpPr>
        <p:spPr>
          <a:xfrm>
            <a:off x="9395039" y="2494498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5EBEA6-0490-446F-B107-93366DD908C5}"/>
              </a:ext>
            </a:extLst>
          </p:cNvPr>
          <p:cNvSpPr txBox="1"/>
          <p:nvPr/>
        </p:nvSpPr>
        <p:spPr>
          <a:xfrm>
            <a:off x="5375346" y="4815698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42A66A-8C43-42BA-B384-97D9C501BCC6}"/>
              </a:ext>
            </a:extLst>
          </p:cNvPr>
          <p:cNvSpPr txBox="1"/>
          <p:nvPr/>
        </p:nvSpPr>
        <p:spPr>
          <a:xfrm>
            <a:off x="1745706" y="2582599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D60C76-8655-4369-ABB2-983BA4FA0065}"/>
              </a:ext>
            </a:extLst>
          </p:cNvPr>
          <p:cNvSpPr txBox="1"/>
          <p:nvPr/>
        </p:nvSpPr>
        <p:spPr>
          <a:xfrm>
            <a:off x="5590194" y="2912422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436971-8527-4218-85E6-564393697015}"/>
              </a:ext>
            </a:extLst>
          </p:cNvPr>
          <p:cNvSpPr txBox="1"/>
          <p:nvPr/>
        </p:nvSpPr>
        <p:spPr>
          <a:xfrm>
            <a:off x="5381829" y="5027967"/>
            <a:ext cx="127005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放置雜物的盆子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D2D7C9F-8413-4AE1-9150-92E4003107A7}"/>
              </a:ext>
            </a:extLst>
          </p:cNvPr>
          <p:cNvSpPr txBox="1"/>
          <p:nvPr/>
        </p:nvSpPr>
        <p:spPr>
          <a:xfrm>
            <a:off x="4903803" y="1236015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機器手臂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4352F9-0CB9-4947-87A4-D6D0B8E374CE}"/>
              </a:ext>
            </a:extLst>
          </p:cNvPr>
          <p:cNvSpPr txBox="1"/>
          <p:nvPr/>
        </p:nvSpPr>
        <p:spPr>
          <a:xfrm>
            <a:off x="1400502" y="2872966"/>
            <a:ext cx="154373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盆子畫面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(472x472)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C390A26-2402-4432-934F-7F662EDF6038}"/>
              </a:ext>
            </a:extLst>
          </p:cNvPr>
          <p:cNvSpPr txBox="1"/>
          <p:nvPr/>
        </p:nvSpPr>
        <p:spPr>
          <a:xfrm>
            <a:off x="5185007" y="3162190"/>
            <a:ext cx="179128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把物品夾到另一個盆子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49A1E7C4-369F-4463-963C-552D34270769}"/>
              </a:ext>
            </a:extLst>
          </p:cNvPr>
          <p:cNvGrpSpPr/>
          <p:nvPr/>
        </p:nvGrpSpPr>
        <p:grpSpPr>
          <a:xfrm>
            <a:off x="7248796" y="1754428"/>
            <a:ext cx="2701880" cy="657891"/>
            <a:chOff x="7360106" y="1714673"/>
            <a:chExt cx="2701880" cy="657891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F069EAE-698D-4596-AA96-1D16C8F076E6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箭號: 向右 46">
              <a:extLst>
                <a:ext uri="{FF2B5EF4-FFF2-40B4-BE49-F238E27FC236}">
                  <a16:creationId xmlns:a16="http://schemas.microsoft.com/office/drawing/2014/main" id="{79566EED-0ACA-46C1-B750-86A4F49D8D94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82A91BBA-A627-44CB-93DC-7608A11701B5}"/>
              </a:ext>
            </a:extLst>
          </p:cNvPr>
          <p:cNvGrpSpPr/>
          <p:nvPr/>
        </p:nvGrpSpPr>
        <p:grpSpPr>
          <a:xfrm rot="5400000">
            <a:off x="8784870" y="4813909"/>
            <a:ext cx="364136" cy="1961904"/>
            <a:chOff x="9133337" y="1714673"/>
            <a:chExt cx="364136" cy="196190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F3A08E7-6B08-40CF-9E45-11F910BA941B}"/>
                </a:ext>
              </a:extLst>
            </p:cNvPr>
            <p:cNvSpPr/>
            <p:nvPr/>
          </p:nvSpPr>
          <p:spPr>
            <a:xfrm>
              <a:off x="9133337" y="1714673"/>
              <a:ext cx="32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69B14D4F-A6C1-419B-82C8-6183B295B110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8A1456B7-D54D-4542-85C7-134A7C944E41}"/>
              </a:ext>
            </a:extLst>
          </p:cNvPr>
          <p:cNvGrpSpPr/>
          <p:nvPr/>
        </p:nvGrpSpPr>
        <p:grpSpPr>
          <a:xfrm rot="10800000">
            <a:off x="2059392" y="4627813"/>
            <a:ext cx="2550832" cy="1349654"/>
            <a:chOff x="7344208" y="1714673"/>
            <a:chExt cx="2550832" cy="1349654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6F04155-6015-4579-A009-0BC98556478B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D5A0A51C-CAC4-4D33-A993-E9DA794DB979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F6FA1E6-EC74-4FB4-9BA5-969957DBC0BB}"/>
              </a:ext>
            </a:extLst>
          </p:cNvPr>
          <p:cNvGrpSpPr/>
          <p:nvPr/>
        </p:nvGrpSpPr>
        <p:grpSpPr>
          <a:xfrm rot="16200000">
            <a:off x="3086901" y="823759"/>
            <a:ext cx="682273" cy="2518482"/>
            <a:chOff x="9212767" y="1714687"/>
            <a:chExt cx="682273" cy="2518482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BB28867-C46B-422A-B39F-76DBE2E11493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箭號: 向右 55">
              <a:extLst>
                <a:ext uri="{FF2B5EF4-FFF2-40B4-BE49-F238E27FC236}">
                  <a16:creationId xmlns:a16="http://schemas.microsoft.com/office/drawing/2014/main" id="{122E380A-9299-42B5-87A5-B5330FD2CBF4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84887639-B3D0-4043-A463-39D853EDD8B9}"/>
              </a:ext>
            </a:extLst>
          </p:cNvPr>
          <p:cNvSpPr/>
          <p:nvPr/>
        </p:nvSpPr>
        <p:spPr>
          <a:xfrm rot="5400000" flipH="1">
            <a:off x="5833609" y="4553657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7521393D-453F-42EF-BAD0-A275FE748335}"/>
              </a:ext>
            </a:extLst>
          </p:cNvPr>
          <p:cNvSpPr/>
          <p:nvPr/>
        </p:nvSpPr>
        <p:spPr>
          <a:xfrm rot="5400000" flipH="1">
            <a:off x="5817540" y="2664587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E51F659-610C-4135-8FC1-579DB41E1713}"/>
              </a:ext>
            </a:extLst>
          </p:cNvPr>
          <p:cNvSpPr txBox="1"/>
          <p:nvPr/>
        </p:nvSpPr>
        <p:spPr>
          <a:xfrm>
            <a:off x="3147100" y="1502992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1BBE5B0-CA1B-4BB6-8BBD-E8F99D59CBAB}"/>
              </a:ext>
            </a:extLst>
          </p:cNvPr>
          <p:cNvSpPr txBox="1"/>
          <p:nvPr/>
        </p:nvSpPr>
        <p:spPr>
          <a:xfrm>
            <a:off x="5926366" y="2593760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E374D4C-FF2D-4AEC-8B81-BDCF9F50D790}"/>
              </a:ext>
            </a:extLst>
          </p:cNvPr>
          <p:cNvSpPr txBox="1"/>
          <p:nvPr/>
        </p:nvSpPr>
        <p:spPr>
          <a:xfrm>
            <a:off x="7147567" y="1495271"/>
            <a:ext cx="70022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9E34B2-783F-413A-A784-6BE6CB99A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41" y="1487382"/>
            <a:ext cx="1751120" cy="986041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0BC7BF4F-2ADF-462E-92FC-EA3B84403683}"/>
              </a:ext>
            </a:extLst>
          </p:cNvPr>
          <p:cNvSpPr txBox="1"/>
          <p:nvPr/>
        </p:nvSpPr>
        <p:spPr>
          <a:xfrm>
            <a:off x="8811104" y="2826024"/>
            <a:ext cx="22083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關節轉動、夾子開合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4C4481A7-4B69-4FA9-8ABA-A4D15029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33" y="5293813"/>
            <a:ext cx="2164357" cy="1241348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5366F3DA-B36A-4009-82B3-8049A18B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755" y="3427083"/>
            <a:ext cx="2549387" cy="937734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C3C71959-D0A0-4B49-BED5-E5386D5D8AF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8894" y="3205169"/>
            <a:ext cx="1988641" cy="1239622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B1F51476-64E5-465A-A397-7A99E7915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456" y="3162190"/>
            <a:ext cx="1649265" cy="2309735"/>
          </a:xfrm>
          <a:prstGeom prst="rect">
            <a:avLst/>
          </a:prstGeom>
        </p:spPr>
      </p:pic>
      <p:sp>
        <p:nvSpPr>
          <p:cNvPr id="75" name="橢圓 74">
            <a:extLst>
              <a:ext uri="{FF2B5EF4-FFF2-40B4-BE49-F238E27FC236}">
                <a16:creationId xmlns:a16="http://schemas.microsoft.com/office/drawing/2014/main" id="{8A64BFBE-2F77-4E3A-9B72-BFB5244E6CE9}"/>
              </a:ext>
            </a:extLst>
          </p:cNvPr>
          <p:cNvSpPr/>
          <p:nvPr/>
        </p:nvSpPr>
        <p:spPr>
          <a:xfrm>
            <a:off x="9246698" y="4889907"/>
            <a:ext cx="646816" cy="3268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9E75EAB-B725-4E35-907F-C53C0A1489E3}"/>
              </a:ext>
            </a:extLst>
          </p:cNvPr>
          <p:cNvSpPr/>
          <p:nvPr/>
        </p:nvSpPr>
        <p:spPr>
          <a:xfrm>
            <a:off x="9461456" y="4328356"/>
            <a:ext cx="324382" cy="4825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DCDE9BC6-B88E-405C-A12E-3348B7A21583}"/>
              </a:ext>
            </a:extLst>
          </p:cNvPr>
          <p:cNvSpPr/>
          <p:nvPr/>
        </p:nvSpPr>
        <p:spPr>
          <a:xfrm>
            <a:off x="9356114" y="3427083"/>
            <a:ext cx="494974" cy="4825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06C26C19-9410-40BA-B23E-111DDF0B2F10}"/>
              </a:ext>
            </a:extLst>
          </p:cNvPr>
          <p:cNvSpPr/>
          <p:nvPr/>
        </p:nvSpPr>
        <p:spPr>
          <a:xfrm>
            <a:off x="10096116" y="3222591"/>
            <a:ext cx="398944" cy="4089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3B72B58E-74BD-4272-B938-4659A0C02572}"/>
              </a:ext>
            </a:extLst>
          </p:cNvPr>
          <p:cNvSpPr/>
          <p:nvPr/>
        </p:nvSpPr>
        <p:spPr>
          <a:xfrm>
            <a:off x="10200806" y="3634229"/>
            <a:ext cx="398944" cy="348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680BFCB1-1AF4-4FC9-8125-B683B53A4FCF}"/>
              </a:ext>
            </a:extLst>
          </p:cNvPr>
          <p:cNvSpPr/>
          <p:nvPr/>
        </p:nvSpPr>
        <p:spPr>
          <a:xfrm>
            <a:off x="10270416" y="4007775"/>
            <a:ext cx="398944" cy="348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152F942C-3CE1-4A38-8CDE-0EA6E3F89AE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56468" y="3189421"/>
            <a:ext cx="1987200" cy="12384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32D0E03C-175B-42C8-A3F3-C70DCDF8A7B2}"/>
              </a:ext>
            </a:extLst>
          </p:cNvPr>
          <p:cNvSpPr txBox="1"/>
          <p:nvPr/>
        </p:nvSpPr>
        <p:spPr>
          <a:xfrm>
            <a:off x="5661155" y="976257"/>
            <a:ext cx="68258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 </a:t>
            </a:r>
          </a:p>
        </p:txBody>
      </p:sp>
    </p:spTree>
    <p:extLst>
      <p:ext uri="{BB962C8B-B14F-4D97-AF65-F5344CB8AC3E}">
        <p14:creationId xmlns:p14="http://schemas.microsoft.com/office/powerpoint/2010/main" val="145948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430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+mj-ea"/>
                <a:cs typeface="Tahoma" panose="020B0604030504040204" pitchFamily="34" charset="0"/>
              </a:rPr>
              <a:t>強化學習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+mj-ea"/>
                <a:cs typeface="Tahoma" panose="020B0604030504040204" pitchFamily="34" charset="0"/>
              </a:rPr>
              <a:t>Hello World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6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群組 64">
            <a:extLst>
              <a:ext uri="{FF2B5EF4-FFF2-40B4-BE49-F238E27FC236}">
                <a16:creationId xmlns:a16="http://schemas.microsoft.com/office/drawing/2014/main" id="{2339C2F7-48B4-4646-9E92-08ED3877E087}"/>
              </a:ext>
            </a:extLst>
          </p:cNvPr>
          <p:cNvGrpSpPr/>
          <p:nvPr/>
        </p:nvGrpSpPr>
        <p:grpSpPr>
          <a:xfrm rot="5400000">
            <a:off x="6509026" y="3025179"/>
            <a:ext cx="324000" cy="307452"/>
            <a:chOff x="8960744" y="3429001"/>
            <a:chExt cx="324000" cy="307452"/>
          </a:xfrm>
        </p:grpSpPr>
        <p:sp>
          <p:nvSpPr>
            <p:cNvPr id="66" name="箭號: 向右 65">
              <a:extLst>
                <a:ext uri="{FF2B5EF4-FFF2-40B4-BE49-F238E27FC236}">
                  <a16:creationId xmlns:a16="http://schemas.microsoft.com/office/drawing/2014/main" id="{4723D5C1-7CDD-40D0-85C5-66E59A16D388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箭號: 向右 66">
              <a:extLst>
                <a:ext uri="{FF2B5EF4-FFF2-40B4-BE49-F238E27FC236}">
                  <a16:creationId xmlns:a16="http://schemas.microsoft.com/office/drawing/2014/main" id="{6830654D-14BB-4600-A0C2-C3DB678B4DE3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673973" y="188914"/>
                <a:ext cx="9260259" cy="659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TW" sz="2800" b="1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  <a:cs typeface="Tahoma" panose="020B0604030504040204" pitchFamily="34" charset="0"/>
                  </a:rPr>
                  <a:t>3.</a:t>
                </a:r>
                <a:r>
                  <a:rPr lang="zh-TW" altLang="en-US" sz="2800" b="1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  <a:cs typeface="Tahoma" panose="020B0604030504040204" pitchFamily="34" charset="0"/>
                  </a:rPr>
                  <a:t> </a:t>
                </a:r>
                <a:r>
                  <a:rPr lang="en-US" altLang="zh-TW" sz="2800" b="1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  <a:cs typeface="Tahoma" panose="020B0604030504040204" pitchFamily="34" charset="0"/>
                  </a:rPr>
                  <a:t>Q-Learning </a:t>
                </a:r>
                <a:r>
                  <a:rPr lang="zh-TW" altLang="en-US" sz="1800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Arial Narrow" panose="020B0606020202030204" pitchFamily="34" charset="0"/>
                    <a:ea typeface="微軟正黑體" panose="020B0604030504040204" pitchFamily="34" charset="-120"/>
                    <a:cs typeface="Tahoma" panose="020B0604030504040204" pitchFamily="34" charset="0"/>
                  </a:rPr>
                  <a:t>名字源自動作價值函數</a:t>
                </a:r>
                <a:r>
                  <a:rPr lang="en-US" altLang="zh-TW" sz="1800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Arial Narrow" panose="020B0606020202030204" pitchFamily="34" charset="0"/>
                    <a:ea typeface="微軟正黑體" panose="020B0604030504040204" pitchFamily="34" charset="-120"/>
                    <a:cs typeface="Tahoma" panose="020B060403050404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sSub>
                      <m:sSubPr>
                        <m:ctrlPr>
                          <a:rPr lang="en-US" altLang="zh-TW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effectLst>
                      <a:glow rad="127000">
                        <a:prstClr val="white"/>
                      </a:glow>
                    </a:effectLst>
                    <a:latin typeface="Arial Narrow" panose="020B0606020202030204" pitchFamily="34" charset="0"/>
                    <a:ea typeface="微軟正黑體" panose="020B0604030504040204" pitchFamily="34" charset="-120"/>
                    <a:cs typeface="Tahoma" panose="020B0604030504040204" pitchFamily="34" charset="0"/>
                  </a:rPr>
                  <a:t>Function</a:t>
                </a: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973" y="188914"/>
                <a:ext cx="9260259" cy="659540"/>
              </a:xfrm>
              <a:prstGeom prst="rect">
                <a:avLst/>
              </a:prstGeom>
              <a:blipFill>
                <a:blip r:embed="rId3"/>
                <a:stretch>
                  <a:fillRect l="-2107" b="-36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3191775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615400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781398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921684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D9362-B198-4D15-9410-9AB279D1061A}"/>
              </a:ext>
            </a:extLst>
          </p:cNvPr>
          <p:cNvSpPr txBox="1"/>
          <p:nvPr/>
        </p:nvSpPr>
        <p:spPr>
          <a:xfrm>
            <a:off x="2757545" y="46741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D6CD116-095B-41E4-8063-AA61649F4EB6}"/>
              </a:ext>
            </a:extLst>
          </p:cNvPr>
          <p:cNvGrpSpPr/>
          <p:nvPr/>
        </p:nvGrpSpPr>
        <p:grpSpPr>
          <a:xfrm>
            <a:off x="6227067" y="3335449"/>
            <a:ext cx="324000" cy="307452"/>
            <a:chOff x="8960744" y="3429001"/>
            <a:chExt cx="324000" cy="307452"/>
          </a:xfrm>
        </p:grpSpPr>
        <p:sp>
          <p:nvSpPr>
            <p:cNvPr id="24" name="箭號: 向右 23">
              <a:extLst>
                <a:ext uri="{FF2B5EF4-FFF2-40B4-BE49-F238E27FC236}">
                  <a16:creationId xmlns:a16="http://schemas.microsoft.com/office/drawing/2014/main" id="{89275DC9-813C-466C-AA1F-9915ECA67137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6BE60DC7-DCFD-4E3B-A278-9D83A655D8DD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FD209FE-5D4D-43B6-BC5D-62D1B35D1E95}"/>
              </a:ext>
            </a:extLst>
          </p:cNvPr>
          <p:cNvGrpSpPr/>
          <p:nvPr/>
        </p:nvGrpSpPr>
        <p:grpSpPr>
          <a:xfrm rot="10800000">
            <a:off x="6782591" y="3336272"/>
            <a:ext cx="324000" cy="307452"/>
            <a:chOff x="8960744" y="3429001"/>
            <a:chExt cx="324000" cy="307452"/>
          </a:xfrm>
        </p:grpSpPr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83FA264D-2D6B-4009-97EB-8C3AEA594EDE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7875D351-30A9-4A40-9AAE-6C9AD9557276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64D3574-B39B-4CCD-AC53-54403AE31E1A}"/>
              </a:ext>
            </a:extLst>
          </p:cNvPr>
          <p:cNvSpPr txBox="1"/>
          <p:nvPr/>
        </p:nvSpPr>
        <p:spPr>
          <a:xfrm>
            <a:off x="5893534" y="3350675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FCE8BC-9AF3-4EDA-B2E8-C9389EF214D4}"/>
              </a:ext>
            </a:extLst>
          </p:cNvPr>
          <p:cNvSpPr txBox="1"/>
          <p:nvPr/>
        </p:nvSpPr>
        <p:spPr>
          <a:xfrm>
            <a:off x="7098623" y="3356851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A29BAA3-AD37-4935-9496-E3356D7EABEE}"/>
              </a:ext>
            </a:extLst>
          </p:cNvPr>
          <p:cNvSpPr txBox="1"/>
          <p:nvPr/>
        </p:nvSpPr>
        <p:spPr>
          <a:xfrm>
            <a:off x="6388235" y="2752022"/>
            <a:ext cx="5602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416053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9F14F31-BA89-4DF6-B7DC-E7F9EE325AF2}"/>
              </a:ext>
            </a:extLst>
          </p:cNvPr>
          <p:cNvSpPr txBox="1"/>
          <p:nvPr/>
        </p:nvSpPr>
        <p:spPr>
          <a:xfrm>
            <a:off x="2618587" y="3317585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98523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92370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3171064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3149030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E74453-F09B-4A74-94AF-D2D11FCEF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44" y="4935218"/>
            <a:ext cx="1427922" cy="1620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2099B70E-72F6-4F45-85CB-C888EDB8E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149" y="1683214"/>
            <a:ext cx="2619598" cy="865144"/>
          </a:xfrm>
          <a:prstGeom prst="rect">
            <a:avLst/>
          </a:prstGeom>
        </p:spPr>
      </p:pic>
      <p:grpSp>
        <p:nvGrpSpPr>
          <p:cNvPr id="68" name="群組 67">
            <a:extLst>
              <a:ext uri="{FF2B5EF4-FFF2-40B4-BE49-F238E27FC236}">
                <a16:creationId xmlns:a16="http://schemas.microsoft.com/office/drawing/2014/main" id="{EF478058-D6E9-44EA-A571-062056602CD1}"/>
              </a:ext>
            </a:extLst>
          </p:cNvPr>
          <p:cNvGrpSpPr/>
          <p:nvPr/>
        </p:nvGrpSpPr>
        <p:grpSpPr>
          <a:xfrm rot="16200000">
            <a:off x="6510840" y="3640643"/>
            <a:ext cx="324000" cy="307452"/>
            <a:chOff x="8960744" y="3429001"/>
            <a:chExt cx="324000" cy="307452"/>
          </a:xfrm>
        </p:grpSpPr>
        <p:sp>
          <p:nvSpPr>
            <p:cNvPr id="69" name="箭號: 向右 68">
              <a:extLst>
                <a:ext uri="{FF2B5EF4-FFF2-40B4-BE49-F238E27FC236}">
                  <a16:creationId xmlns:a16="http://schemas.microsoft.com/office/drawing/2014/main" id="{98F05706-6FBC-4DD8-9020-47EF079C344B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箭號: 向右 69">
              <a:extLst>
                <a:ext uri="{FF2B5EF4-FFF2-40B4-BE49-F238E27FC236}">
                  <a16:creationId xmlns:a16="http://schemas.microsoft.com/office/drawing/2014/main" id="{600E57A4-768B-4D9A-B238-68538A635E1E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1B81FF9-0908-469B-8A98-C25AB3280255}"/>
              </a:ext>
            </a:extLst>
          </p:cNvPr>
          <p:cNvSpPr txBox="1"/>
          <p:nvPr/>
        </p:nvSpPr>
        <p:spPr>
          <a:xfrm>
            <a:off x="6383447" y="3979798"/>
            <a:ext cx="5602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93A0C94-896E-468E-A3BE-E67BCABA631E}"/>
              </a:ext>
            </a:extLst>
          </p:cNvPr>
          <p:cNvSpPr>
            <a:spLocks noChangeAspect="1"/>
          </p:cNvSpPr>
          <p:nvPr/>
        </p:nvSpPr>
        <p:spPr>
          <a:xfrm>
            <a:off x="3276648" y="3582445"/>
            <a:ext cx="252000" cy="25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821B064-5868-4ADF-956F-38C34FB71656}"/>
              </a:ext>
            </a:extLst>
          </p:cNvPr>
          <p:cNvSpPr>
            <a:spLocks noChangeAspect="1"/>
          </p:cNvSpPr>
          <p:nvPr/>
        </p:nvSpPr>
        <p:spPr>
          <a:xfrm>
            <a:off x="2695367" y="3585801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FB2E6CAE-33C1-4855-B248-3DFEFE9C69B3}"/>
              </a:ext>
            </a:extLst>
          </p:cNvPr>
          <p:cNvSpPr>
            <a:spLocks noChangeAspect="1"/>
          </p:cNvSpPr>
          <p:nvPr/>
        </p:nvSpPr>
        <p:spPr>
          <a:xfrm>
            <a:off x="3808357" y="3579607"/>
            <a:ext cx="252000" cy="252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2B81380-100E-44CC-ADC6-ADD7CE4FCB4B}"/>
              </a:ext>
            </a:extLst>
          </p:cNvPr>
          <p:cNvSpPr txBox="1"/>
          <p:nvPr/>
        </p:nvSpPr>
        <p:spPr>
          <a:xfrm>
            <a:off x="3178891" y="3296394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-1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C2E6277-71D3-401B-A630-74F6CA8F15BD}"/>
              </a:ext>
            </a:extLst>
          </p:cNvPr>
          <p:cNvSpPr txBox="1"/>
          <p:nvPr/>
        </p:nvSpPr>
        <p:spPr>
          <a:xfrm>
            <a:off x="3709047" y="3290219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+1</a:t>
            </a: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57286DC8-0037-4F2A-A3F9-CF435B2081D5}"/>
              </a:ext>
            </a:extLst>
          </p:cNvPr>
          <p:cNvGrpSpPr/>
          <p:nvPr/>
        </p:nvGrpSpPr>
        <p:grpSpPr>
          <a:xfrm>
            <a:off x="146795" y="3213963"/>
            <a:ext cx="1638065" cy="1784355"/>
            <a:chOff x="512668" y="3175010"/>
            <a:chExt cx="1638065" cy="1784355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C517CB38-0248-4D71-90EE-1C727B5E6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668" y="3175010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AD316B82-15A4-40D4-979A-3BD08CA78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886" y="3559647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2837F1AC-0CEC-4178-BBAC-406275DD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56167" y="3933097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60E79CF4-53E9-42BD-8B33-11FDD12C3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2733" y="4311365"/>
              <a:ext cx="648000" cy="6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CDC61F6A-C86A-4E5D-B6C9-0A12C81A0700}"/>
              </a:ext>
            </a:extLst>
          </p:cNvPr>
          <p:cNvSpPr txBox="1"/>
          <p:nvPr/>
        </p:nvSpPr>
        <p:spPr>
          <a:xfrm>
            <a:off x="7260623" y="1126505"/>
            <a:ext cx="103157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最終目標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96D8EEC-37DE-4E54-8829-BE33A1A7874B}"/>
              </a:ext>
            </a:extLst>
          </p:cNvPr>
          <p:cNvSpPr txBox="1"/>
          <p:nvPr/>
        </p:nvSpPr>
        <p:spPr>
          <a:xfrm>
            <a:off x="7737686" y="1427440"/>
            <a:ext cx="4079664" cy="41639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建立能在 </a:t>
            </a:r>
            <a:r>
              <a:rPr lang="en-US" altLang="zh-TW" sz="14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Environment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取得最高 </a:t>
            </a:r>
            <a:r>
              <a:rPr lang="en-US" altLang="zh-TW" sz="14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的 </a:t>
            </a:r>
            <a:r>
              <a:rPr lang="en-US" altLang="zh-TW" sz="16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</a:t>
            </a:r>
            <a:r>
              <a:rPr lang="en-US" altLang="zh-TW" sz="1600" dirty="0" err="1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tabel</a:t>
            </a:r>
            <a:endParaRPr lang="en-US" altLang="zh-TW" sz="1600" dirty="0">
              <a:solidFill>
                <a:srgbClr val="0070C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20ED0AD5-A71A-496A-A240-39AD958A50BD}"/>
              </a:ext>
            </a:extLst>
          </p:cNvPr>
          <p:cNvSpPr txBox="1"/>
          <p:nvPr/>
        </p:nvSpPr>
        <p:spPr>
          <a:xfrm>
            <a:off x="2601175" y="382266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繼續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9E49A44B-37EE-44A0-9CC7-40DC043F10F1}"/>
              </a:ext>
            </a:extLst>
          </p:cNvPr>
          <p:cNvSpPr txBox="1"/>
          <p:nvPr/>
        </p:nvSpPr>
        <p:spPr>
          <a:xfrm>
            <a:off x="3161786" y="381745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結束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71E7CB32-7C59-4CC2-86EA-687C14FF7703}"/>
              </a:ext>
            </a:extLst>
          </p:cNvPr>
          <p:cNvSpPr txBox="1"/>
          <p:nvPr/>
        </p:nvSpPr>
        <p:spPr>
          <a:xfrm>
            <a:off x="3717336" y="3825877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結束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59CD5D0-E0D4-4FCB-B127-443AE88C7664}"/>
              </a:ext>
            </a:extLst>
          </p:cNvPr>
          <p:cNvGrpSpPr/>
          <p:nvPr/>
        </p:nvGrpSpPr>
        <p:grpSpPr>
          <a:xfrm>
            <a:off x="7625738" y="1974539"/>
            <a:ext cx="4509087" cy="4135968"/>
            <a:chOff x="7625738" y="1974539"/>
            <a:chExt cx="4509087" cy="4135968"/>
          </a:xfrm>
        </p:grpSpPr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032F37F5-15D0-445A-A4CA-5F802020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3833" y="2219135"/>
              <a:ext cx="2609850" cy="1524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ED92AEA3-02ED-4AFA-B6AC-18B0BA2D1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94967" y="4557367"/>
              <a:ext cx="2639858" cy="1553140"/>
            </a:xfrm>
            <a:prstGeom prst="rect">
              <a:avLst/>
            </a:prstGeom>
          </p:spPr>
        </p:pic>
        <p:sp>
          <p:nvSpPr>
            <p:cNvPr id="100" name="箭號: 向右 99">
              <a:extLst>
                <a:ext uri="{FF2B5EF4-FFF2-40B4-BE49-F238E27FC236}">
                  <a16:creationId xmlns:a16="http://schemas.microsoft.com/office/drawing/2014/main" id="{9804A009-3171-4BB8-9776-427FFCF23F7A}"/>
                </a:ext>
              </a:extLst>
            </p:cNvPr>
            <p:cNvSpPr/>
            <p:nvPr/>
          </p:nvSpPr>
          <p:spPr>
            <a:xfrm rot="16200000" flipH="1">
              <a:off x="10635005" y="3883898"/>
              <a:ext cx="359783" cy="24778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7358D88C-3F0C-4AAF-8CDE-3024C829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7538" y="2427217"/>
              <a:ext cx="1143000" cy="1143000"/>
            </a:xfrm>
            <a:prstGeom prst="rect">
              <a:avLst/>
            </a:prstGeom>
            <a:effectLst/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B5ED0D9A-EAD4-42AE-B0F7-6065B5D4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5738" y="4603750"/>
              <a:ext cx="1144800" cy="1268683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D01BAF72-1FF5-48C0-B860-AB19D9693C92}"/>
                </a:ext>
              </a:extLst>
            </p:cNvPr>
            <p:cNvSpPr txBox="1"/>
            <p:nvPr/>
          </p:nvSpPr>
          <p:spPr>
            <a:xfrm>
              <a:off x="8741322" y="2806086"/>
              <a:ext cx="80574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Env.</a:t>
              </a: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全部組合 </a:t>
              </a:r>
              <a:endPara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AF8D79CB-25C0-4B50-A473-18A673FB6BBC}"/>
                </a:ext>
              </a:extLst>
            </p:cNvPr>
            <p:cNvSpPr txBox="1"/>
            <p:nvPr/>
          </p:nvSpPr>
          <p:spPr>
            <a:xfrm>
              <a:off x="8747376" y="5093830"/>
              <a:ext cx="80574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Env.</a:t>
              </a: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全部組合 </a:t>
              </a:r>
              <a:endPara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8C00001-DAF2-4691-89F9-695862283289}"/>
                </a:ext>
              </a:extLst>
            </p:cNvPr>
            <p:cNvSpPr txBox="1"/>
            <p:nvPr/>
          </p:nvSpPr>
          <p:spPr>
            <a:xfrm>
              <a:off x="10027734" y="1974539"/>
              <a:ext cx="157432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全部可採取的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Action</a:t>
              </a:r>
              <a:endPara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00A7172E-64C2-475D-A98F-23F9FF602042}"/>
                </a:ext>
              </a:extLst>
            </p:cNvPr>
            <p:cNvSpPr txBox="1"/>
            <p:nvPr/>
          </p:nvSpPr>
          <p:spPr>
            <a:xfrm>
              <a:off x="10027734" y="4317651"/>
              <a:ext cx="157432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全部可採取的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Action</a:t>
              </a:r>
              <a:endPara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934C1609-489B-4A29-A6E2-13EEBF88B491}"/>
                </a:ext>
              </a:extLst>
            </p:cNvPr>
            <p:cNvSpPr txBox="1"/>
            <p:nvPr/>
          </p:nvSpPr>
          <p:spPr>
            <a:xfrm>
              <a:off x="10027734" y="3784210"/>
              <a:ext cx="733119" cy="37568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強化後</a:t>
              </a:r>
              <a:endParaRPr lang="en-US" altLang="zh-TW" sz="1600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65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訓練第一步能學到甚麼</a:t>
            </a:r>
            <a:endParaRPr lang="en-US" altLang="zh-TW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28668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554944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577359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717645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D9362-B198-4D15-9410-9AB279D1061A}"/>
              </a:ext>
            </a:extLst>
          </p:cNvPr>
          <p:cNvSpPr txBox="1"/>
          <p:nvPr/>
        </p:nvSpPr>
        <p:spPr>
          <a:xfrm>
            <a:off x="2307612" y="4674124"/>
            <a:ext cx="166805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-Episode1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0911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9F14F31-BA89-4DF6-B7DC-E7F9EE325AF2}"/>
              </a:ext>
            </a:extLst>
          </p:cNvPr>
          <p:cNvSpPr txBox="1"/>
          <p:nvPr/>
        </p:nvSpPr>
        <p:spPr>
          <a:xfrm>
            <a:off x="2905753" y="3317585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38067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31914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2967025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2944991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E74453-F09B-4A74-94AF-D2D11FCE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105" y="4935218"/>
            <a:ext cx="1427922" cy="1620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1821B064-5868-4ADF-956F-38C34FB71656}"/>
              </a:ext>
            </a:extLst>
          </p:cNvPr>
          <p:cNvSpPr>
            <a:spLocks noChangeAspect="1"/>
          </p:cNvSpPr>
          <p:nvPr/>
        </p:nvSpPr>
        <p:spPr>
          <a:xfrm>
            <a:off x="2982533" y="3585801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>
            <a:extLst>
              <a:ext uri="{FF2B5EF4-FFF2-40B4-BE49-F238E27FC236}">
                <a16:creationId xmlns:a16="http://schemas.microsoft.com/office/drawing/2014/main" id="{C517CB38-0248-4D71-90EE-1C727B5E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3" y="3272611"/>
            <a:ext cx="1482638" cy="14826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3A5409F5-B303-4FFC-BD6E-11CE487E2141}"/>
              </a:ext>
            </a:extLst>
          </p:cNvPr>
          <p:cNvGrpSpPr/>
          <p:nvPr/>
        </p:nvGrpSpPr>
        <p:grpSpPr>
          <a:xfrm>
            <a:off x="4380679" y="1538428"/>
            <a:ext cx="1787255" cy="297246"/>
            <a:chOff x="4380679" y="1538428"/>
            <a:chExt cx="1787255" cy="297246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290FF06-DF06-4CD1-9D5B-ECEE13F569D6}"/>
                </a:ext>
              </a:extLst>
            </p:cNvPr>
            <p:cNvGrpSpPr/>
            <p:nvPr/>
          </p:nvGrpSpPr>
          <p:grpSpPr>
            <a:xfrm>
              <a:off x="4380679" y="1542772"/>
              <a:ext cx="1724823" cy="292902"/>
              <a:chOff x="7722259" y="2009638"/>
              <a:chExt cx="2126462" cy="292902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BFB5BAD0-11DD-422C-8591-F220748943D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01636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0A38354B-98D4-44C2-AD5A-6C2BD4EF00C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AA10A0C6-2337-4074-8466-99999A9E67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69C758E6-01A3-4913-B5A8-9160631FF8E4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/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1-1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隨機輸出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右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8437FD0-F151-4B9E-921D-D3FC4A5D2FA7}"/>
              </a:ext>
            </a:extLst>
          </p:cNvPr>
          <p:cNvGrpSpPr/>
          <p:nvPr/>
        </p:nvGrpSpPr>
        <p:grpSpPr>
          <a:xfrm>
            <a:off x="3339680" y="2774895"/>
            <a:ext cx="662497" cy="292902"/>
            <a:chOff x="3339680" y="2774895"/>
            <a:chExt cx="662497" cy="292902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697FD843-9B7A-4595-93D8-9F3804D2AE54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A97F08F8-1BA1-4391-815F-80C20FA499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FEB9BC99-AE48-4782-9693-FFD0A38577B3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86" name="橢圓 85">
                  <a:extLst>
                    <a:ext uri="{FF2B5EF4-FFF2-40B4-BE49-F238E27FC236}">
                      <a16:creationId xmlns:a16="http://schemas.microsoft.com/office/drawing/2014/main" id="{B99048F4-1415-4E75-B040-0A31493145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7DDC984D-9399-4E84-941A-5BF9E76E5E3B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72A07B8-1457-4BD0-9AD9-25B339CFCCDF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+0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0F70F8-19FA-4850-8883-FF07B3A24BB1}"/>
              </a:ext>
            </a:extLst>
          </p:cNvPr>
          <p:cNvGrpSpPr/>
          <p:nvPr/>
        </p:nvGrpSpPr>
        <p:grpSpPr>
          <a:xfrm>
            <a:off x="1392945" y="2767733"/>
            <a:ext cx="664173" cy="292902"/>
            <a:chOff x="1464563" y="2745944"/>
            <a:chExt cx="664173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25B9766-D8A8-4B28-B0BE-9681A0610989}"/>
                </a:ext>
              </a:extLst>
            </p:cNvPr>
            <p:cNvGrpSpPr/>
            <p:nvPr/>
          </p:nvGrpSpPr>
          <p:grpSpPr>
            <a:xfrm>
              <a:off x="1464563" y="2745944"/>
              <a:ext cx="664173" cy="292902"/>
              <a:chOff x="7722259" y="2009638"/>
              <a:chExt cx="664173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C0F6AE29-20C7-4722-9723-8BCC0D9E1F48}"/>
                  </a:ext>
                </a:extLst>
              </p:cNvPr>
              <p:cNvSpPr/>
              <p:nvPr/>
            </p:nvSpPr>
            <p:spPr>
              <a:xfrm>
                <a:off x="7832358" y="2009638"/>
                <a:ext cx="55407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911C1FF-917E-4211-9EDD-847AD54B8E0C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169398A-6010-4FCF-B0AF-4773E61B10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3EA77E1-3EB2-45C4-82E8-6423293E64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A8E04853-C25D-4B5F-BA1E-159329782DA8}"/>
                </a:ext>
              </a:extLst>
            </p:cNvPr>
            <p:cNvSpPr txBox="1"/>
            <p:nvPr/>
          </p:nvSpPr>
          <p:spPr>
            <a:xfrm>
              <a:off x="1685064" y="2748994"/>
              <a:ext cx="428249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1-2</a:t>
              </a:r>
            </a:p>
          </p:txBody>
        </p:sp>
      </p:grpSp>
      <p:pic>
        <p:nvPicPr>
          <p:cNvPr id="104" name="圖片 103">
            <a:extLst>
              <a:ext uri="{FF2B5EF4-FFF2-40B4-BE49-F238E27FC236}">
                <a16:creationId xmlns:a16="http://schemas.microsoft.com/office/drawing/2014/main" id="{13AD50D0-1CE2-4876-81C3-3C8A79959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47" y="1634353"/>
            <a:ext cx="1760830" cy="1028223"/>
          </a:xfrm>
          <a:prstGeom prst="rect">
            <a:avLst/>
          </a:prstGeom>
        </p:spPr>
      </p:pic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62AB1E9-F21B-4C06-97F8-C86B924D1930}"/>
              </a:ext>
            </a:extLst>
          </p:cNvPr>
          <p:cNvGrpSpPr/>
          <p:nvPr/>
        </p:nvGrpSpPr>
        <p:grpSpPr>
          <a:xfrm rot="10800000">
            <a:off x="6178031" y="3336272"/>
            <a:ext cx="324000" cy="307452"/>
            <a:chOff x="8960744" y="3429001"/>
            <a:chExt cx="324000" cy="307452"/>
          </a:xfrm>
        </p:grpSpPr>
        <p:sp>
          <p:nvSpPr>
            <p:cNvPr id="114" name="箭號: 向右 113">
              <a:extLst>
                <a:ext uri="{FF2B5EF4-FFF2-40B4-BE49-F238E27FC236}">
                  <a16:creationId xmlns:a16="http://schemas.microsoft.com/office/drawing/2014/main" id="{D4D2B742-30FE-4429-9DF6-8B155B8C5E07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箭號: 向右 114">
              <a:extLst>
                <a:ext uri="{FF2B5EF4-FFF2-40B4-BE49-F238E27FC236}">
                  <a16:creationId xmlns:a16="http://schemas.microsoft.com/office/drawing/2014/main" id="{219924FE-3775-4CF5-8C3B-640DA1092412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C44D3A7-1787-4F01-8F59-5678FB186500}"/>
              </a:ext>
            </a:extLst>
          </p:cNvPr>
          <p:cNvSpPr txBox="1"/>
          <p:nvPr/>
        </p:nvSpPr>
        <p:spPr>
          <a:xfrm>
            <a:off x="6494063" y="3356851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91D1266-261E-42CE-A9A2-0E4639417C05}"/>
              </a:ext>
            </a:extLst>
          </p:cNvPr>
          <p:cNvGrpSpPr/>
          <p:nvPr/>
        </p:nvGrpSpPr>
        <p:grpSpPr>
          <a:xfrm>
            <a:off x="4391362" y="5534175"/>
            <a:ext cx="1287756" cy="292902"/>
            <a:chOff x="4391362" y="5534175"/>
            <a:chExt cx="1287756" cy="292902"/>
          </a:xfrm>
        </p:grpSpPr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4799B46-6C2E-45F2-BDDB-2CB3866CF7FE}"/>
                </a:ext>
              </a:extLst>
            </p:cNvPr>
            <p:cNvGrpSpPr/>
            <p:nvPr/>
          </p:nvGrpSpPr>
          <p:grpSpPr>
            <a:xfrm>
              <a:off x="4391362" y="5534175"/>
              <a:ext cx="1287756" cy="292902"/>
              <a:chOff x="7722259" y="2009638"/>
              <a:chExt cx="1287756" cy="292902"/>
            </a:xfrm>
          </p:grpSpPr>
          <p:sp>
            <p:nvSpPr>
              <p:cNvPr id="124" name="矩形: 圓角 123">
                <a:extLst>
                  <a:ext uri="{FF2B5EF4-FFF2-40B4-BE49-F238E27FC236}">
                    <a16:creationId xmlns:a16="http://schemas.microsoft.com/office/drawing/2014/main" id="{A52DD3F4-0574-4AA0-862D-E58D63A1810C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25" name="群組 124">
                <a:extLst>
                  <a:ext uri="{FF2B5EF4-FFF2-40B4-BE49-F238E27FC236}">
                    <a16:creationId xmlns:a16="http://schemas.microsoft.com/office/drawing/2014/main" id="{01B8CFF3-6CB4-43AF-B40B-6CE8C348A0AB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6" name="橢圓 125">
                  <a:extLst>
                    <a:ext uri="{FF2B5EF4-FFF2-40B4-BE49-F238E27FC236}">
                      <a16:creationId xmlns:a16="http://schemas.microsoft.com/office/drawing/2014/main" id="{482DD5F0-65B4-4683-B992-08B6C9A609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7" name="文字方塊 126">
                  <a:extLst>
                    <a:ext uri="{FF2B5EF4-FFF2-40B4-BE49-F238E27FC236}">
                      <a16:creationId xmlns:a16="http://schemas.microsoft.com/office/drawing/2014/main" id="{CF88FF08-AF8B-4D27-877B-8363C20B369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400C810F-DA4A-4217-BCC8-D43A98828CB5}"/>
                </a:ext>
              </a:extLst>
            </p:cNvPr>
            <p:cNvSpPr txBox="1"/>
            <p:nvPr/>
          </p:nvSpPr>
          <p:spPr>
            <a:xfrm>
              <a:off x="4611863" y="5537225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移動至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1-2</a:t>
              </a:r>
            </a:p>
          </p:txBody>
        </p:sp>
      </p:grp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3286674-6919-4278-834B-CD4D185ED341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「學習率」請理解為：避免單一嘗試對整體經驗造成劇烈影響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0748D33-48BB-4C92-9147-2BD9F04650A6}"/>
              </a:ext>
            </a:extLst>
          </p:cNvPr>
          <p:cNvGrpSpPr/>
          <p:nvPr/>
        </p:nvGrpSpPr>
        <p:grpSpPr>
          <a:xfrm>
            <a:off x="6925769" y="1241465"/>
            <a:ext cx="4421681" cy="1590387"/>
            <a:chOff x="6925769" y="1241465"/>
            <a:chExt cx="4421681" cy="159038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2C953CAC-1A3C-48A0-9A84-2188C78F0788}"/>
                </a:ext>
              </a:extLst>
            </p:cNvPr>
            <p:cNvGrpSpPr/>
            <p:nvPr/>
          </p:nvGrpSpPr>
          <p:grpSpPr>
            <a:xfrm>
              <a:off x="6925769" y="1241465"/>
              <a:ext cx="4421681" cy="1574443"/>
              <a:chOff x="6925769" y="1241465"/>
              <a:chExt cx="4421681" cy="1574443"/>
            </a:xfrm>
          </p:grpSpPr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DC61F6A-C86A-4E5D-B6C9-0A12C81A0700}"/>
                  </a:ext>
                </a:extLst>
              </p:cNvPr>
              <p:cNvSpPr txBox="1"/>
              <p:nvPr/>
            </p:nvSpPr>
            <p:spPr>
              <a:xfrm>
                <a:off x="7578281" y="1241465"/>
                <a:ext cx="376916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採取</a:t>
                </a:r>
                <a:r>
                  <a:rPr lang="en-US" altLang="zh-TW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能得到的</a:t>
                </a:r>
                <a:r>
                  <a:rPr lang="en-US" altLang="zh-TW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  <a:r>
                  <a:rPr lang="zh-TW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是多少呢</a:t>
                </a:r>
                <a:endPara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E8CF65A5-AEBC-4A7A-A4A0-868EED4809A4}"/>
                  </a:ext>
                </a:extLst>
              </p:cNvPr>
              <p:cNvSpPr txBox="1"/>
              <p:nvPr/>
            </p:nvSpPr>
            <p:spPr>
              <a:xfrm>
                <a:off x="8348058" y="1992150"/>
                <a:ext cx="1289915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062D84DE-B572-4573-A160-BC39B599B921}"/>
                  </a:ext>
                </a:extLst>
              </p:cNvPr>
              <p:cNvSpPr txBox="1"/>
              <p:nvPr/>
            </p:nvSpPr>
            <p:spPr>
              <a:xfrm>
                <a:off x="8613648" y="2538909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7A38A97C-AB82-4C9B-B962-1C2284EA0922}"/>
                  </a:ext>
                </a:extLst>
              </p:cNvPr>
              <p:cNvSpPr txBox="1"/>
              <p:nvPr/>
            </p:nvSpPr>
            <p:spPr>
              <a:xfrm>
                <a:off x="6925769" y="1968587"/>
                <a:ext cx="136201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潛在總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20CEABF7-C206-4A00-830A-2DD1A32B9D82}"/>
                  </a:ext>
                </a:extLst>
              </p:cNvPr>
              <p:cNvSpPr txBox="1"/>
              <p:nvPr/>
            </p:nvSpPr>
            <p:spPr>
              <a:xfrm>
                <a:off x="7227411" y="2524076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/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3A19A16-ECEB-4DD0-A142-4118BBB19FD3}"/>
              </a:ext>
            </a:extLst>
          </p:cNvPr>
          <p:cNvGrpSpPr/>
          <p:nvPr/>
        </p:nvGrpSpPr>
        <p:grpSpPr>
          <a:xfrm>
            <a:off x="1101648" y="1239757"/>
            <a:ext cx="1475711" cy="292902"/>
            <a:chOff x="1891009" y="1203216"/>
            <a:chExt cx="1475711" cy="292902"/>
          </a:xfrm>
        </p:grpSpPr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9C9A8DAF-4791-430C-B466-D3560EE6AC9E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92902"/>
              <a:chOff x="7722259" y="2009638"/>
              <a:chExt cx="1427373" cy="292902"/>
            </a:xfrm>
          </p:grpSpPr>
          <p:sp>
            <p:nvSpPr>
              <p:cNvPr id="162" name="矩形: 圓角 161">
                <a:extLst>
                  <a:ext uri="{FF2B5EF4-FFF2-40B4-BE49-F238E27FC236}">
                    <a16:creationId xmlns:a16="http://schemas.microsoft.com/office/drawing/2014/main" id="{6DDF8C36-DD55-4263-9C8A-11DAC788109F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63" name="群組 162">
                <a:extLst>
                  <a:ext uri="{FF2B5EF4-FFF2-40B4-BE49-F238E27FC236}">
                    <a16:creationId xmlns:a16="http://schemas.microsoft.com/office/drawing/2014/main" id="{6695C6CD-103B-4CB6-BBC9-55FCFD3AB70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64" name="橢圓 163">
                  <a:extLst>
                    <a:ext uri="{FF2B5EF4-FFF2-40B4-BE49-F238E27FC236}">
                      <a16:creationId xmlns:a16="http://schemas.microsoft.com/office/drawing/2014/main" id="{4CA47C1A-05AF-4319-92B4-CA2BB390BE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5" name="文字方塊 164">
                  <a:extLst>
                    <a:ext uri="{FF2B5EF4-FFF2-40B4-BE49-F238E27FC236}">
                      <a16:creationId xmlns:a16="http://schemas.microsoft.com/office/drawing/2014/main" id="{F62BFFDB-F78A-4CDB-BC53-52535E91C373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26B8F759-35EC-499D-8B96-8F6E442FBDD9}"/>
                </a:ext>
              </a:extLst>
            </p:cNvPr>
            <p:cNvSpPr txBox="1"/>
            <p:nvPr/>
          </p:nvSpPr>
          <p:spPr>
            <a:xfrm>
              <a:off x="2089126" y="1206266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學習後繼續遊戲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212B61D-6920-422B-A235-0C0D0256436E}"/>
              </a:ext>
            </a:extLst>
          </p:cNvPr>
          <p:cNvGrpSpPr/>
          <p:nvPr/>
        </p:nvGrpSpPr>
        <p:grpSpPr>
          <a:xfrm>
            <a:off x="9564491" y="1992150"/>
            <a:ext cx="2522499" cy="839702"/>
            <a:chOff x="9564491" y="1992150"/>
            <a:chExt cx="2522499" cy="839702"/>
          </a:xfrm>
        </p:grpSpPr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4DB80935-CE12-42DA-A857-AAEDDB66E05D}"/>
                </a:ext>
              </a:extLst>
            </p:cNvPr>
            <p:cNvSpPr txBox="1"/>
            <p:nvPr/>
          </p:nvSpPr>
          <p:spPr>
            <a:xfrm>
              <a:off x="10825956" y="1992150"/>
              <a:ext cx="1261034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(1-2, </a:t>
              </a:r>
              <a:r>
                <a:rPr lang="zh-TW" altLang="en-US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上下右左</a:t>
              </a:r>
              <a:r>
                <a:rPr lang="en-US" altLang="zh-TW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最大</a:t>
              </a:r>
              <a:r>
                <a:rPr lang="en-US" altLang="zh-TW" sz="1200" b="1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1A689BEC-1293-4CE4-8046-B395A9F69DA9}"/>
                </a:ext>
              </a:extLst>
            </p:cNvPr>
            <p:cNvSpPr txBox="1"/>
            <p:nvPr/>
          </p:nvSpPr>
          <p:spPr>
            <a:xfrm>
              <a:off x="11055299" y="2532974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/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altLang="zh-TW" sz="1600" b="1" dirty="0">
                    <a:solidFill>
                      <a:srgbClr val="FF0000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68" name="文字方塊 167">
                  <a:extLst>
                    <a:ext uri="{FF2B5EF4-FFF2-40B4-BE49-F238E27FC236}">
                      <a16:creationId xmlns:a16="http://schemas.microsoft.com/office/drawing/2014/main" id="{A4035969-E35B-4321-AD6C-A408E403F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4491" y="2475969"/>
                  <a:ext cx="19349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37500" r="-62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/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200" b="1" dirty="0">
                      <a:solidFill>
                        <a:srgbClr val="FF000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衰減率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a14:m>
                  <a:endParaRPr lang="en-US" altLang="zh-TW" sz="1200" b="1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9B7CA19-E05E-4B1D-A0E1-35B3D7892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7853" y="2090445"/>
                  <a:ext cx="783165" cy="276999"/>
                </a:xfrm>
                <a:prstGeom prst="rect">
                  <a:avLst/>
                </a:prstGeom>
                <a:blipFill>
                  <a:blip r:embed="rId12"/>
                  <a:stretch>
                    <a:fillRect t="-4444" b="-155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/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sz="1600" dirty="0">
                    <a:solidFill>
                      <a:srgbClr val="FF0000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4556DD9F-5FB7-4C6D-8037-D120FA874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6994" y="2473986"/>
                  <a:ext cx="19349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31250" r="-312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66D0EE1-6FC6-4277-A3AA-F9650EC7B30D}"/>
                </a:ext>
              </a:extLst>
            </p:cNvPr>
            <p:cNvSpPr txBox="1"/>
            <p:nvPr/>
          </p:nvSpPr>
          <p:spPr>
            <a:xfrm>
              <a:off x="10086501" y="2516712"/>
              <a:ext cx="492053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0.9</a:t>
              </a:r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9FBD01F0-75A1-44C4-BC18-89A78A4D2BDD}"/>
                </a:ext>
              </a:extLst>
            </p:cNvPr>
            <p:cNvSpPr txBox="1"/>
            <p:nvPr/>
          </p:nvSpPr>
          <p:spPr>
            <a:xfrm>
              <a:off x="9849569" y="2433372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</a:t>
              </a:r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CE993158-5E5B-47F0-8A6E-0458A2D18142}"/>
                </a:ext>
              </a:extLst>
            </p:cNvPr>
            <p:cNvSpPr txBox="1"/>
            <p:nvPr/>
          </p:nvSpPr>
          <p:spPr>
            <a:xfrm>
              <a:off x="11633154" y="2462520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699A8D1-B8ED-429D-8507-88CB90F1D306}"/>
              </a:ext>
            </a:extLst>
          </p:cNvPr>
          <p:cNvGrpSpPr/>
          <p:nvPr/>
        </p:nvGrpSpPr>
        <p:grpSpPr>
          <a:xfrm>
            <a:off x="6081369" y="4369521"/>
            <a:ext cx="1323801" cy="865626"/>
            <a:chOff x="6081369" y="4369521"/>
            <a:chExt cx="1323801" cy="8656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/>
                <p:nvPr/>
              </p:nvSpPr>
              <p:spPr>
                <a:xfrm>
                  <a:off x="7166539" y="4896593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539" y="4896593"/>
                  <a:ext cx="238631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A029ED6-3081-482F-B753-0E669A75BCFA}"/>
                </a:ext>
              </a:extLst>
            </p:cNvPr>
            <p:cNvGrpSpPr/>
            <p:nvPr/>
          </p:nvGrpSpPr>
          <p:grpSpPr>
            <a:xfrm>
              <a:off x="6081369" y="4369521"/>
              <a:ext cx="1295149" cy="856796"/>
              <a:chOff x="6081369" y="4369521"/>
              <a:chExt cx="1295149" cy="856796"/>
            </a:xfrm>
          </p:grpSpPr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3DA12F69-BE45-47AB-AE2B-C75B862C9470}"/>
                  </a:ext>
                </a:extLst>
              </p:cNvPr>
              <p:cNvSpPr txBox="1"/>
              <p:nvPr/>
            </p:nvSpPr>
            <p:spPr>
              <a:xfrm>
                <a:off x="6081369" y="4369521"/>
                <a:ext cx="129514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新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454C9A49-0367-4930-A26F-96A792081858}"/>
                  </a:ext>
                </a:extLst>
              </p:cNvPr>
              <p:cNvSpPr txBox="1"/>
              <p:nvPr/>
            </p:nvSpPr>
            <p:spPr>
              <a:xfrm>
                <a:off x="6529232" y="4949318"/>
                <a:ext cx="41880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</p:grpSp>
      </p:grp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CAD5808B-FB24-4451-A273-F9639A977AA9}"/>
              </a:ext>
            </a:extLst>
          </p:cNvPr>
          <p:cNvSpPr txBox="1"/>
          <p:nvPr/>
        </p:nvSpPr>
        <p:spPr>
          <a:xfrm>
            <a:off x="6117942" y="5359368"/>
            <a:ext cx="2040504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說了老半天，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還不是沒學到東西！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44519425-E46B-4B05-9A3F-BB474D04AEF1}"/>
              </a:ext>
            </a:extLst>
          </p:cNvPr>
          <p:cNvSpPr txBox="1"/>
          <p:nvPr/>
        </p:nvSpPr>
        <p:spPr>
          <a:xfrm>
            <a:off x="2884355" y="380964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繼續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8E66065-9EBE-4380-9710-EBFAD7B00085}"/>
              </a:ext>
            </a:extLst>
          </p:cNvPr>
          <p:cNvGrpSpPr/>
          <p:nvPr/>
        </p:nvGrpSpPr>
        <p:grpSpPr>
          <a:xfrm>
            <a:off x="7352385" y="3860848"/>
            <a:ext cx="4773017" cy="1404109"/>
            <a:chOff x="7352385" y="3860848"/>
            <a:chExt cx="4773017" cy="1404109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42C5B024-D95E-4639-A222-A05974DADB27}"/>
                </a:ext>
              </a:extLst>
            </p:cNvPr>
            <p:cNvGrpSpPr/>
            <p:nvPr/>
          </p:nvGrpSpPr>
          <p:grpSpPr>
            <a:xfrm>
              <a:off x="7352385" y="4366110"/>
              <a:ext cx="4773017" cy="898847"/>
              <a:chOff x="7352385" y="4366110"/>
              <a:chExt cx="4773017" cy="898847"/>
            </a:xfrm>
          </p:grpSpPr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D4EA8BE7-B047-4B5D-A8CF-E98BC23BFD17}"/>
                  </a:ext>
                </a:extLst>
              </p:cNvPr>
              <p:cNvSpPr txBox="1"/>
              <p:nvPr/>
            </p:nvSpPr>
            <p:spPr>
              <a:xfrm>
                <a:off x="9598774" y="4369976"/>
                <a:ext cx="112312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潛在總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40451424-1F93-4830-97F0-97E07076F9AE}"/>
                  </a:ext>
                </a:extLst>
              </p:cNvPr>
              <p:cNvSpPr txBox="1"/>
              <p:nvPr/>
            </p:nvSpPr>
            <p:spPr>
              <a:xfrm>
                <a:off x="9849569" y="4970140"/>
                <a:ext cx="625657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DCB6A32D-08BE-44D4-9037-262FA1BF71F8}"/>
                  </a:ext>
                </a:extLst>
              </p:cNvPr>
              <p:cNvSpPr txBox="1"/>
              <p:nvPr/>
            </p:nvSpPr>
            <p:spPr>
              <a:xfrm>
                <a:off x="11264875" y="4941791"/>
                <a:ext cx="38363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95B0CAB1-4C6A-41CA-BD9F-4713E07C54C6}"/>
                  </a:ext>
                </a:extLst>
              </p:cNvPr>
              <p:cNvSpPr txBox="1"/>
              <p:nvPr/>
            </p:nvSpPr>
            <p:spPr>
              <a:xfrm>
                <a:off x="9660017" y="4895625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B99E88F7-D40B-4D4B-99F5-DA61DFCA9D92}"/>
                  </a:ext>
                </a:extLst>
              </p:cNvPr>
              <p:cNvSpPr txBox="1"/>
              <p:nvPr/>
            </p:nvSpPr>
            <p:spPr>
              <a:xfrm>
                <a:off x="11579404" y="4887214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315EC3F-8A09-4AD6-BAE4-CD95344BF56F}"/>
                  </a:ext>
                </a:extLst>
              </p:cNvPr>
              <p:cNvSpPr txBox="1"/>
              <p:nvPr/>
            </p:nvSpPr>
            <p:spPr>
              <a:xfrm>
                <a:off x="8809005" y="4461855"/>
                <a:ext cx="71361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學習率*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243A4E9-5267-4D3D-9EA0-F236FE9E4837}"/>
                  </a:ext>
                </a:extLst>
              </p:cNvPr>
              <p:cNvSpPr txBox="1"/>
              <p:nvPr/>
            </p:nvSpPr>
            <p:spPr>
              <a:xfrm>
                <a:off x="8828210" y="4950591"/>
                <a:ext cx="60007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0.01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7" name="文字方塊 146">
                    <a:extLst>
                      <a:ext uri="{FF2B5EF4-FFF2-40B4-BE49-F238E27FC236}">
                        <a16:creationId xmlns:a16="http://schemas.microsoft.com/office/drawing/2014/main" id="{38EDA49E-E8BC-40F0-A0D7-3E4E47A42051}"/>
                      </a:ext>
                    </a:extLst>
                  </p:cNvPr>
                  <p:cNvSpPr txBox="1"/>
                  <p:nvPr/>
                </p:nvSpPr>
                <p:spPr>
                  <a:xfrm>
                    <a:off x="9486330" y="4905311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>
              <p:sp>
                <p:nvSpPr>
                  <p:cNvPr id="147" name="文字方塊 146">
                    <a:extLst>
                      <a:ext uri="{FF2B5EF4-FFF2-40B4-BE49-F238E27FC236}">
                        <a16:creationId xmlns:a16="http://schemas.microsoft.com/office/drawing/2014/main" id="{38EDA49E-E8BC-40F0-A0D7-3E4E47A420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6330" y="4905311"/>
                    <a:ext cx="19349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1250" r="-312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ECFD8BE7-A73B-4F5F-90DE-1CA8E49CFA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9733" y="4915580"/>
                    <a:ext cx="242364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ECFD8BE7-A73B-4F5F-90DE-1CA8E49CFA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9733" y="4915580"/>
                    <a:ext cx="24236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50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65FA6E80-FA04-45E0-B94A-6A4A88A160A6}"/>
                  </a:ext>
                </a:extLst>
              </p:cNvPr>
              <p:cNvSpPr txBox="1"/>
              <p:nvPr/>
            </p:nvSpPr>
            <p:spPr>
              <a:xfrm>
                <a:off x="8642996" y="4865815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[</a:t>
                </a: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F082C70A-203B-4137-87B0-795607216AE7}"/>
                  </a:ext>
                </a:extLst>
              </p:cNvPr>
              <p:cNvSpPr txBox="1"/>
              <p:nvPr/>
            </p:nvSpPr>
            <p:spPr>
              <a:xfrm>
                <a:off x="11838947" y="4874808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]</a:t>
                </a:r>
              </a:p>
            </p:txBody>
          </p:sp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8BE95C69-E57B-4748-B0EF-E7FFAB271A6F}"/>
                  </a:ext>
                </a:extLst>
              </p:cNvPr>
              <p:cNvSpPr txBox="1"/>
              <p:nvPr/>
            </p:nvSpPr>
            <p:spPr>
              <a:xfrm>
                <a:off x="7739640" y="4933380"/>
                <a:ext cx="41880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B4325930-02E2-49AB-8459-9F4FD1DB30B5}"/>
                  </a:ext>
                </a:extLst>
              </p:cNvPr>
              <p:cNvSpPr txBox="1"/>
              <p:nvPr/>
            </p:nvSpPr>
            <p:spPr>
              <a:xfrm>
                <a:off x="7352385" y="4366110"/>
                <a:ext cx="126751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FC861AEF-0A38-4762-8244-00F36EBAB26E}"/>
                  </a:ext>
                </a:extLst>
              </p:cNvPr>
              <p:cNvSpPr txBox="1"/>
              <p:nvPr/>
            </p:nvSpPr>
            <p:spPr>
              <a:xfrm>
                <a:off x="10863740" y="4375387"/>
                <a:ext cx="112312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(1-1,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6" name="文字方塊 155">
                    <a:extLst>
                      <a:ext uri="{FF2B5EF4-FFF2-40B4-BE49-F238E27FC236}">
                        <a16:creationId xmlns:a16="http://schemas.microsoft.com/office/drawing/2014/main" id="{46448595-B9EF-4CB5-A300-728CFAA76992}"/>
                      </a:ext>
                    </a:extLst>
                  </p:cNvPr>
                  <p:cNvSpPr txBox="1"/>
                  <p:nvPr/>
                </p:nvSpPr>
                <p:spPr>
                  <a:xfrm>
                    <a:off x="8323736" y="4921303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>
              <p:sp>
                <p:nvSpPr>
                  <p:cNvPr id="156" name="文字方塊 155">
                    <a:extLst>
                      <a:ext uri="{FF2B5EF4-FFF2-40B4-BE49-F238E27FC236}">
                        <a16:creationId xmlns:a16="http://schemas.microsoft.com/office/drawing/2014/main" id="{46448595-B9EF-4CB5-A300-728CFAA769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3736" y="4921303"/>
                    <a:ext cx="193493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34375" r="-937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EE46A82-A6FD-4277-BA54-E690A5168260}"/>
                </a:ext>
              </a:extLst>
            </p:cNvPr>
            <p:cNvSpPr txBox="1"/>
            <p:nvPr/>
          </p:nvSpPr>
          <p:spPr>
            <a:xfrm>
              <a:off x="7602330" y="3860848"/>
              <a:ext cx="397707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更新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(1-1,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的值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93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失敗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110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場之後</a:t>
            </a:r>
            <a:endParaRPr lang="en-US" altLang="zh-TW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28668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554944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577359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717645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D9362-B198-4D15-9410-9AB279D1061A}"/>
              </a:ext>
            </a:extLst>
          </p:cNvPr>
          <p:cNvSpPr txBox="1"/>
          <p:nvPr/>
        </p:nvSpPr>
        <p:spPr>
          <a:xfrm>
            <a:off x="2402611" y="4667066"/>
            <a:ext cx="164201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-Episode111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0911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380677" y="1974539"/>
            <a:ext cx="1735969" cy="507869"/>
            <a:chOff x="7360106" y="1714673"/>
            <a:chExt cx="1735969" cy="50786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6501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31914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2967025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2944991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6F345B1-B6AD-4160-9DFA-56833DBA5C1A}"/>
              </a:ext>
            </a:extLst>
          </p:cNvPr>
          <p:cNvGrpSpPr/>
          <p:nvPr/>
        </p:nvGrpSpPr>
        <p:grpSpPr>
          <a:xfrm>
            <a:off x="4380679" y="1538428"/>
            <a:ext cx="1787255" cy="297246"/>
            <a:chOff x="4380679" y="1538428"/>
            <a:chExt cx="1787255" cy="297246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290FF06-DF06-4CD1-9D5B-ECEE13F569D6}"/>
                </a:ext>
              </a:extLst>
            </p:cNvPr>
            <p:cNvGrpSpPr/>
            <p:nvPr/>
          </p:nvGrpSpPr>
          <p:grpSpPr>
            <a:xfrm>
              <a:off x="4380679" y="1542772"/>
              <a:ext cx="1724823" cy="292902"/>
              <a:chOff x="7722259" y="2009638"/>
              <a:chExt cx="2126462" cy="292902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BFB5BAD0-11DD-422C-8591-F220748943D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01636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0A38354B-98D4-44C2-AD5A-6C2BD4EF00C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AA10A0C6-2337-4074-8466-99999A9E67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69C758E6-01A3-4913-B5A8-9160631FF8E4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/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6-5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隨機輸出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右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blipFill>
                  <a:blip r:embed="rId3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167C26A-F0BF-4B6F-AD7B-73F0BBA821AF}"/>
              </a:ext>
            </a:extLst>
          </p:cNvPr>
          <p:cNvGrpSpPr/>
          <p:nvPr/>
        </p:nvGrpSpPr>
        <p:grpSpPr>
          <a:xfrm>
            <a:off x="3339680" y="2774895"/>
            <a:ext cx="662497" cy="292902"/>
            <a:chOff x="3339680" y="2774895"/>
            <a:chExt cx="662497" cy="292902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697FD843-9B7A-4595-93D8-9F3804D2AE54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A97F08F8-1BA1-4391-815F-80C20FA499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FEB9BC99-AE48-4782-9693-FFD0A38577B3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86" name="橢圓 85">
                  <a:extLst>
                    <a:ext uri="{FF2B5EF4-FFF2-40B4-BE49-F238E27FC236}">
                      <a16:creationId xmlns:a16="http://schemas.microsoft.com/office/drawing/2014/main" id="{B99048F4-1415-4E75-B040-0A31493145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7DDC984D-9399-4E84-941A-5BF9E76E5E3B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72A07B8-1457-4BD0-9AD9-25B339CFCCDF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+1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0F70F8-19FA-4850-8883-FF07B3A24BB1}"/>
              </a:ext>
            </a:extLst>
          </p:cNvPr>
          <p:cNvGrpSpPr/>
          <p:nvPr/>
        </p:nvGrpSpPr>
        <p:grpSpPr>
          <a:xfrm>
            <a:off x="1392945" y="2767733"/>
            <a:ext cx="664173" cy="292902"/>
            <a:chOff x="1464563" y="2745944"/>
            <a:chExt cx="664173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25B9766-D8A8-4B28-B0BE-9681A0610989}"/>
                </a:ext>
              </a:extLst>
            </p:cNvPr>
            <p:cNvGrpSpPr/>
            <p:nvPr/>
          </p:nvGrpSpPr>
          <p:grpSpPr>
            <a:xfrm>
              <a:off x="1464563" y="2745944"/>
              <a:ext cx="664173" cy="292902"/>
              <a:chOff x="7722259" y="2009638"/>
              <a:chExt cx="664173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C0F6AE29-20C7-4722-9723-8BCC0D9E1F48}"/>
                  </a:ext>
                </a:extLst>
              </p:cNvPr>
              <p:cNvSpPr/>
              <p:nvPr/>
            </p:nvSpPr>
            <p:spPr>
              <a:xfrm>
                <a:off x="7832358" y="2009638"/>
                <a:ext cx="55407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911C1FF-917E-4211-9EDD-847AD54B8E0C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169398A-6010-4FCF-B0AF-4773E61B10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3EA77E1-3EB2-45C4-82E8-6423293E64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A8E04853-C25D-4B5F-BA1E-159329782DA8}"/>
                </a:ext>
              </a:extLst>
            </p:cNvPr>
            <p:cNvSpPr txBox="1"/>
            <p:nvPr/>
          </p:nvSpPr>
          <p:spPr>
            <a:xfrm>
              <a:off x="1685064" y="2748994"/>
              <a:ext cx="428249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6-6</a:t>
              </a: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62AB1E9-F21B-4C06-97F8-C86B924D1930}"/>
              </a:ext>
            </a:extLst>
          </p:cNvPr>
          <p:cNvGrpSpPr/>
          <p:nvPr/>
        </p:nvGrpSpPr>
        <p:grpSpPr>
          <a:xfrm rot="10800000">
            <a:off x="6178031" y="3336272"/>
            <a:ext cx="324000" cy="307452"/>
            <a:chOff x="8960744" y="3429001"/>
            <a:chExt cx="324000" cy="307452"/>
          </a:xfrm>
        </p:grpSpPr>
        <p:sp>
          <p:nvSpPr>
            <p:cNvPr id="114" name="箭號: 向右 113">
              <a:extLst>
                <a:ext uri="{FF2B5EF4-FFF2-40B4-BE49-F238E27FC236}">
                  <a16:creationId xmlns:a16="http://schemas.microsoft.com/office/drawing/2014/main" id="{D4D2B742-30FE-4429-9DF6-8B155B8C5E07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箭號: 向右 114">
              <a:extLst>
                <a:ext uri="{FF2B5EF4-FFF2-40B4-BE49-F238E27FC236}">
                  <a16:creationId xmlns:a16="http://schemas.microsoft.com/office/drawing/2014/main" id="{219924FE-3775-4CF5-8C3B-640DA1092412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C44D3A7-1787-4F01-8F59-5678FB186500}"/>
              </a:ext>
            </a:extLst>
          </p:cNvPr>
          <p:cNvSpPr txBox="1"/>
          <p:nvPr/>
        </p:nvSpPr>
        <p:spPr>
          <a:xfrm>
            <a:off x="6494063" y="3356851"/>
            <a:ext cx="3240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8A2C92E-D351-4C34-9901-AA6BAFDE56E5}"/>
              </a:ext>
            </a:extLst>
          </p:cNvPr>
          <p:cNvGrpSpPr/>
          <p:nvPr/>
        </p:nvGrpSpPr>
        <p:grpSpPr>
          <a:xfrm>
            <a:off x="4391362" y="5534175"/>
            <a:ext cx="1287756" cy="292902"/>
            <a:chOff x="4391362" y="5534175"/>
            <a:chExt cx="1287756" cy="292902"/>
          </a:xfrm>
        </p:grpSpPr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4799B46-6C2E-45F2-BDDB-2CB3866CF7FE}"/>
                </a:ext>
              </a:extLst>
            </p:cNvPr>
            <p:cNvGrpSpPr/>
            <p:nvPr/>
          </p:nvGrpSpPr>
          <p:grpSpPr>
            <a:xfrm>
              <a:off x="4391362" y="5534175"/>
              <a:ext cx="1287756" cy="292902"/>
              <a:chOff x="7722259" y="2009638"/>
              <a:chExt cx="1287756" cy="292902"/>
            </a:xfrm>
          </p:grpSpPr>
          <p:sp>
            <p:nvSpPr>
              <p:cNvPr id="124" name="矩形: 圓角 123">
                <a:extLst>
                  <a:ext uri="{FF2B5EF4-FFF2-40B4-BE49-F238E27FC236}">
                    <a16:creationId xmlns:a16="http://schemas.microsoft.com/office/drawing/2014/main" id="{A52DD3F4-0574-4AA0-862D-E58D63A1810C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25" name="群組 124">
                <a:extLst>
                  <a:ext uri="{FF2B5EF4-FFF2-40B4-BE49-F238E27FC236}">
                    <a16:creationId xmlns:a16="http://schemas.microsoft.com/office/drawing/2014/main" id="{01B8CFF3-6CB4-43AF-B40B-6CE8C348A0AB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6" name="橢圓 125">
                  <a:extLst>
                    <a:ext uri="{FF2B5EF4-FFF2-40B4-BE49-F238E27FC236}">
                      <a16:creationId xmlns:a16="http://schemas.microsoft.com/office/drawing/2014/main" id="{482DD5F0-65B4-4683-B992-08B6C9A609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7" name="文字方塊 126">
                  <a:extLst>
                    <a:ext uri="{FF2B5EF4-FFF2-40B4-BE49-F238E27FC236}">
                      <a16:creationId xmlns:a16="http://schemas.microsoft.com/office/drawing/2014/main" id="{CF88FF08-AF8B-4D27-877B-8363C20B369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400C810F-DA4A-4217-BCC8-D43A98828CB5}"/>
                </a:ext>
              </a:extLst>
            </p:cNvPr>
            <p:cNvSpPr txBox="1"/>
            <p:nvPr/>
          </p:nvSpPr>
          <p:spPr>
            <a:xfrm>
              <a:off x="4611863" y="5537225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移動至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6-6</a:t>
              </a:r>
            </a:p>
          </p:txBody>
        </p:sp>
      </p:grp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3286674-6919-4278-834B-CD4D185ED341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「學習率」請理解為：避免單一嘗試對整體經驗造成劇烈影響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C5B2C4E-8FC1-45F3-ABB6-E45777F33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721" y="1845978"/>
            <a:ext cx="1760400" cy="314816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9565E68B-9F56-4DF6-8175-68C623245D1D}"/>
              </a:ext>
            </a:extLst>
          </p:cNvPr>
          <p:cNvGrpSpPr/>
          <p:nvPr/>
        </p:nvGrpSpPr>
        <p:grpSpPr>
          <a:xfrm>
            <a:off x="2479105" y="4935218"/>
            <a:ext cx="1427922" cy="1620723"/>
            <a:chOff x="2479105" y="4935218"/>
            <a:chExt cx="1427922" cy="162072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9E74453-F09B-4A74-94AF-D2D11FCE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AAC8D97-9731-4951-BDD3-0F3ABC53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4571" y="6353094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DDB3ED3-2DEE-48C9-A008-6D58527ED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66E6C7D8-D7A2-4A15-994E-AD661C951857}"/>
              </a:ext>
            </a:extLst>
          </p:cNvPr>
          <p:cNvGrpSpPr/>
          <p:nvPr/>
        </p:nvGrpSpPr>
        <p:grpSpPr>
          <a:xfrm>
            <a:off x="310085" y="3284588"/>
            <a:ext cx="1427922" cy="1620723"/>
            <a:chOff x="2479105" y="4935218"/>
            <a:chExt cx="1427922" cy="1620723"/>
          </a:xfrm>
        </p:grpSpPr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51EF6ED3-ED4A-482F-BA26-65E7855C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A624E6D-58D6-4C4E-B01D-51C321DA8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2611" y="6345438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FD10F5C-B75E-4447-A476-DD69C9F8E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2" name="橢圓 151">
            <a:extLst>
              <a:ext uri="{FF2B5EF4-FFF2-40B4-BE49-F238E27FC236}">
                <a16:creationId xmlns:a16="http://schemas.microsoft.com/office/drawing/2014/main" id="{D16E9BEE-2FBD-47BD-B844-F2A74CE2CFA3}"/>
              </a:ext>
            </a:extLst>
          </p:cNvPr>
          <p:cNvSpPr>
            <a:spLocks noChangeAspect="1"/>
          </p:cNvSpPr>
          <p:nvPr/>
        </p:nvSpPr>
        <p:spPr>
          <a:xfrm>
            <a:off x="2994269" y="3603653"/>
            <a:ext cx="252000" cy="252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2E34EDC6-38A1-4A0B-BBC4-5A157C014468}"/>
              </a:ext>
            </a:extLst>
          </p:cNvPr>
          <p:cNvSpPr txBox="1"/>
          <p:nvPr/>
        </p:nvSpPr>
        <p:spPr>
          <a:xfrm>
            <a:off x="2894959" y="3334737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+1</a:t>
            </a:r>
          </a:p>
        </p:txBody>
      </p: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9881299C-6DC6-4D98-9F24-BFAC7398103F}"/>
              </a:ext>
            </a:extLst>
          </p:cNvPr>
          <p:cNvGrpSpPr/>
          <p:nvPr/>
        </p:nvGrpSpPr>
        <p:grpSpPr>
          <a:xfrm>
            <a:off x="1101648" y="1239757"/>
            <a:ext cx="1475711" cy="292902"/>
            <a:chOff x="1891009" y="1203216"/>
            <a:chExt cx="1475711" cy="292902"/>
          </a:xfrm>
        </p:grpSpPr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EC18BBF5-A43F-4DCC-B985-9DEC948D819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92902"/>
              <a:chOff x="7722259" y="2009638"/>
              <a:chExt cx="1427373" cy="292902"/>
            </a:xfrm>
          </p:grpSpPr>
          <p:sp>
            <p:nvSpPr>
              <p:cNvPr id="179" name="矩形: 圓角 178">
                <a:extLst>
                  <a:ext uri="{FF2B5EF4-FFF2-40B4-BE49-F238E27FC236}">
                    <a16:creationId xmlns:a16="http://schemas.microsoft.com/office/drawing/2014/main" id="{3E1A33A6-ED0B-4EB0-AE8B-611A5799D383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80" name="群組 179">
                <a:extLst>
                  <a:ext uri="{FF2B5EF4-FFF2-40B4-BE49-F238E27FC236}">
                    <a16:creationId xmlns:a16="http://schemas.microsoft.com/office/drawing/2014/main" id="{69FE3D34-B549-4736-B8F7-A5CABD548F12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81" name="橢圓 180">
                  <a:extLst>
                    <a:ext uri="{FF2B5EF4-FFF2-40B4-BE49-F238E27FC236}">
                      <a16:creationId xmlns:a16="http://schemas.microsoft.com/office/drawing/2014/main" id="{7113EFE0-485F-4E6B-92C0-68B200DDE1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2" name="文字方塊 181">
                  <a:extLst>
                    <a:ext uri="{FF2B5EF4-FFF2-40B4-BE49-F238E27FC236}">
                      <a16:creationId xmlns:a16="http://schemas.microsoft.com/office/drawing/2014/main" id="{8C5C86F4-A404-446A-B080-23F4F08C569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0D49E94A-558C-4D33-B21C-3274571B28E3}"/>
                </a:ext>
              </a:extLst>
            </p:cNvPr>
            <p:cNvSpPr txBox="1"/>
            <p:nvPr/>
          </p:nvSpPr>
          <p:spPr>
            <a:xfrm>
              <a:off x="2089126" y="1206266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學習後遊戲結束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5D401FB1-E656-4A2B-BFDA-F4BEAC9DE666}"/>
              </a:ext>
            </a:extLst>
          </p:cNvPr>
          <p:cNvSpPr txBox="1"/>
          <p:nvPr/>
        </p:nvSpPr>
        <p:spPr>
          <a:xfrm>
            <a:off x="6136981" y="5314400"/>
            <a:ext cx="2168344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甚麼潛在總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，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根本跟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一樣啊！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3E026336-F7FC-4860-B196-1E73D8FB4808}"/>
              </a:ext>
            </a:extLst>
          </p:cNvPr>
          <p:cNvSpPr txBox="1"/>
          <p:nvPr/>
        </p:nvSpPr>
        <p:spPr>
          <a:xfrm>
            <a:off x="2880896" y="3830725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結束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1E1B160-6599-43A1-BDCC-4409E9A737C8}"/>
              </a:ext>
            </a:extLst>
          </p:cNvPr>
          <p:cNvGrpSpPr/>
          <p:nvPr/>
        </p:nvGrpSpPr>
        <p:grpSpPr>
          <a:xfrm>
            <a:off x="6925769" y="1267108"/>
            <a:ext cx="5167347" cy="1597714"/>
            <a:chOff x="6925769" y="1267108"/>
            <a:chExt cx="5167347" cy="1597714"/>
          </a:xfrm>
        </p:grpSpPr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CDC61F6A-C86A-4E5D-B6C9-0A12C81A0700}"/>
                </a:ext>
              </a:extLst>
            </p:cNvPr>
            <p:cNvSpPr txBox="1"/>
            <p:nvPr/>
          </p:nvSpPr>
          <p:spPr>
            <a:xfrm>
              <a:off x="7523604" y="1267108"/>
              <a:ext cx="382998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採取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( 6-5,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能得到的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是多少呢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E8CF65A5-AEBC-4A7A-A4A0-868EED4809A4}"/>
                </a:ext>
              </a:extLst>
            </p:cNvPr>
            <p:cNvSpPr txBox="1"/>
            <p:nvPr/>
          </p:nvSpPr>
          <p:spPr>
            <a:xfrm>
              <a:off x="8348058" y="1992150"/>
              <a:ext cx="1289915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(6-5,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062D84DE-B572-4573-A160-BC39B599B921}"/>
                </a:ext>
              </a:extLst>
            </p:cNvPr>
            <p:cNvSpPr txBox="1"/>
            <p:nvPr/>
          </p:nvSpPr>
          <p:spPr>
            <a:xfrm>
              <a:off x="8613648" y="2538909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7A38A97C-AB82-4C9B-B962-1C2284EA0922}"/>
                </a:ext>
              </a:extLst>
            </p:cNvPr>
            <p:cNvSpPr txBox="1"/>
            <p:nvPr/>
          </p:nvSpPr>
          <p:spPr>
            <a:xfrm>
              <a:off x="6925769" y="1968587"/>
              <a:ext cx="136201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(6-5,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潛在總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20CEABF7-C206-4A00-830A-2DD1A32B9D82}"/>
                </a:ext>
              </a:extLst>
            </p:cNvPr>
            <p:cNvSpPr txBox="1"/>
            <p:nvPr/>
          </p:nvSpPr>
          <p:spPr>
            <a:xfrm>
              <a:off x="7227411" y="2524076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/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212B61D-6920-422B-A235-0C0D0256436E}"/>
                </a:ext>
              </a:extLst>
            </p:cNvPr>
            <p:cNvGrpSpPr/>
            <p:nvPr/>
          </p:nvGrpSpPr>
          <p:grpSpPr>
            <a:xfrm>
              <a:off x="9564491" y="1985905"/>
              <a:ext cx="2528625" cy="845947"/>
              <a:chOff x="9564491" y="1985905"/>
              <a:chExt cx="2528625" cy="845947"/>
            </a:xfrm>
          </p:grpSpPr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4DB80935-CE12-42DA-A857-AAEDDB66E05D}"/>
                  </a:ext>
                </a:extLst>
              </p:cNvPr>
              <p:cNvSpPr txBox="1"/>
              <p:nvPr/>
            </p:nvSpPr>
            <p:spPr>
              <a:xfrm>
                <a:off x="10832082" y="1985905"/>
                <a:ext cx="1261034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遊戲結束</a:t>
                </a:r>
                <a:endPara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沒有下一步</a:t>
                </a:r>
                <a:endPara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A689BEC-1293-4CE4-8046-B395A9F69DA9}"/>
                  </a:ext>
                </a:extLst>
              </p:cNvPr>
              <p:cNvSpPr txBox="1"/>
              <p:nvPr/>
            </p:nvSpPr>
            <p:spPr>
              <a:xfrm>
                <a:off x="11055299" y="2532974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文字方塊 167">
                    <a:extLst>
                      <a:ext uri="{FF2B5EF4-FFF2-40B4-BE49-F238E27FC236}">
                        <a16:creationId xmlns:a16="http://schemas.microsoft.com/office/drawing/2014/main" id="{A4035969-E35B-4321-AD6C-A408E403F62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68" name="文字方塊 167">
                    <a:extLst>
                      <a:ext uri="{FF2B5EF4-FFF2-40B4-BE49-F238E27FC236}">
                        <a16:creationId xmlns:a16="http://schemas.microsoft.com/office/drawing/2014/main" id="{A4035969-E35B-4321-AD6C-A408E403F6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7500" r="-625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文字方塊 168">
                    <a:extLst>
                      <a:ext uri="{FF2B5EF4-FFF2-40B4-BE49-F238E27FC236}">
                        <a16:creationId xmlns:a16="http://schemas.microsoft.com/office/drawing/2014/main" id="{89B7CA19-E05E-4B1D-A0E1-35B3D7892E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微軟正黑體" panose="020B0604030504040204" pitchFamily="34" charset="-120"/>
                      </a:rPr>
                      <a:t>衰減率</a:t>
                    </a:r>
                    <a14:m>
                      <m:oMath xmlns:m="http://schemas.openxmlformats.org/officeDocument/2006/math">
                        <m:r>
                          <a:rPr lang="el-GR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endParaRPr lang="en-US" altLang="zh-TW" sz="1200" dirty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69" name="文字方塊 168">
                    <a:extLst>
                      <a:ext uri="{FF2B5EF4-FFF2-40B4-BE49-F238E27FC236}">
                        <a16:creationId xmlns:a16="http://schemas.microsoft.com/office/drawing/2014/main" id="{89B7CA19-E05E-4B1D-A0E1-35B3D7892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444" b="-1555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文字方塊 169">
                    <a:extLst>
                      <a:ext uri="{FF2B5EF4-FFF2-40B4-BE49-F238E27FC236}">
                        <a16:creationId xmlns:a16="http://schemas.microsoft.com/office/drawing/2014/main" id="{4556DD9F-5FB7-4C6D-8037-D120FA8745DD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70" name="文字方塊 169">
                    <a:extLst>
                      <a:ext uri="{FF2B5EF4-FFF2-40B4-BE49-F238E27FC236}">
                        <a16:creationId xmlns:a16="http://schemas.microsoft.com/office/drawing/2014/main" id="{4556DD9F-5FB7-4C6D-8037-D120FA8745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1250" r="-312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166D0EE1-6FC6-4277-A3AA-F9650EC7B30D}"/>
                  </a:ext>
                </a:extLst>
              </p:cNvPr>
              <p:cNvSpPr txBox="1"/>
              <p:nvPr/>
            </p:nvSpPr>
            <p:spPr>
              <a:xfrm>
                <a:off x="10086501" y="2516712"/>
                <a:ext cx="49205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0.9</a:t>
                </a:r>
              </a:p>
            </p:txBody>
          </p:sp>
          <p:sp>
            <p:nvSpPr>
              <p:cNvPr id="172" name="文字方塊 171">
                <a:extLst>
                  <a:ext uri="{FF2B5EF4-FFF2-40B4-BE49-F238E27FC236}">
                    <a16:creationId xmlns:a16="http://schemas.microsoft.com/office/drawing/2014/main" id="{9FBD01F0-75A1-44C4-BC18-89A78A4D2BDD}"/>
                  </a:ext>
                </a:extLst>
              </p:cNvPr>
              <p:cNvSpPr txBox="1"/>
              <p:nvPr/>
            </p:nvSpPr>
            <p:spPr>
              <a:xfrm>
                <a:off x="9849569" y="2433372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CE993158-5E5B-47F0-8A6E-0458A2D18142}"/>
                  </a:ext>
                </a:extLst>
              </p:cNvPr>
              <p:cNvSpPr txBox="1"/>
              <p:nvPr/>
            </p:nvSpPr>
            <p:spPr>
              <a:xfrm>
                <a:off x="11633154" y="2462520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CCE02D3-C819-44F9-94F0-5A4FBCE6E876}"/>
                </a:ext>
              </a:extLst>
            </p:cNvPr>
            <p:cNvSpPr/>
            <p:nvPr/>
          </p:nvSpPr>
          <p:spPr>
            <a:xfrm>
              <a:off x="9463517" y="2457256"/>
              <a:ext cx="2614557" cy="4075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/>
                <a:t>不須計算下一步預期</a:t>
              </a:r>
              <a:r>
                <a:rPr lang="en-US" altLang="zh-TW" sz="1200" dirty="0">
                  <a:latin typeface="Arial Narrow" panose="020B0606020202030204" pitchFamily="34" charset="0"/>
                </a:rPr>
                <a:t>Reward</a:t>
              </a:r>
              <a:endParaRPr lang="zh-TW" altLang="en-US" sz="1200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56798EB-0D57-422F-AB60-A4B95D10E688}"/>
              </a:ext>
            </a:extLst>
          </p:cNvPr>
          <p:cNvGrpSpPr/>
          <p:nvPr/>
        </p:nvGrpSpPr>
        <p:grpSpPr>
          <a:xfrm>
            <a:off x="6028627" y="3860848"/>
            <a:ext cx="6185487" cy="1404109"/>
            <a:chOff x="6028627" y="3860848"/>
            <a:chExt cx="6185487" cy="1404109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1FFA837-6C0C-41B2-AC55-EE97DEF1FF31}"/>
                </a:ext>
              </a:extLst>
            </p:cNvPr>
            <p:cNvGrpSpPr/>
            <p:nvPr/>
          </p:nvGrpSpPr>
          <p:grpSpPr>
            <a:xfrm>
              <a:off x="6028627" y="4363431"/>
              <a:ext cx="6185487" cy="901526"/>
              <a:chOff x="6028627" y="4363431"/>
              <a:chExt cx="6185487" cy="90152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E69341A7-E3C3-4960-8666-85403619BF0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2075" y="4896593"/>
                    <a:ext cx="238631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E69341A7-E3C3-4960-8666-85403619BF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2075" y="4896593"/>
                    <a:ext cx="238631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025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7A029ED6-3081-482F-B753-0E669A75BCFA}"/>
                  </a:ext>
                </a:extLst>
              </p:cNvPr>
              <p:cNvGrpSpPr/>
              <p:nvPr/>
            </p:nvGrpSpPr>
            <p:grpSpPr>
              <a:xfrm>
                <a:off x="6028627" y="4363431"/>
                <a:ext cx="1429983" cy="835039"/>
                <a:chOff x="6021803" y="4363431"/>
                <a:chExt cx="1429983" cy="835039"/>
              </a:xfrm>
            </p:grpSpPr>
            <p:sp>
              <p:nvSpPr>
                <p:cNvPr id="157" name="文字方塊 156">
                  <a:extLst>
                    <a:ext uri="{FF2B5EF4-FFF2-40B4-BE49-F238E27FC236}">
                      <a16:creationId xmlns:a16="http://schemas.microsoft.com/office/drawing/2014/main" id="{3DA12F69-BE45-47AB-AE2B-C75B862C9470}"/>
                    </a:ext>
                  </a:extLst>
                </p:cNvPr>
                <p:cNvSpPr txBox="1"/>
                <p:nvPr/>
              </p:nvSpPr>
              <p:spPr>
                <a:xfrm>
                  <a:off x="6021803" y="4363431"/>
                  <a:ext cx="1429983" cy="46166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(6-5, </a:t>
                  </a:r>
                  <a:r>
                    <a:rPr lang="zh-TW" altLang="en-US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右</a:t>
                  </a:r>
                  <a:r>
                    <a:rPr lang="en-US" altLang="zh-TW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)</a:t>
                  </a:r>
                </a:p>
                <a:p>
                  <a:pPr algn="ctr"/>
                  <a:r>
                    <a:rPr lang="zh-TW" altLang="en-US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新</a:t>
                  </a:r>
                  <a:r>
                    <a:rPr lang="en-US" altLang="zh-TW" sz="1200" b="1" dirty="0">
                      <a:solidFill>
                        <a:srgbClr val="00B050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Q-table Reward</a:t>
                  </a:r>
                </a:p>
              </p:txBody>
            </p:sp>
            <p:sp>
              <p:nvSpPr>
                <p:cNvPr id="159" name="文字方塊 158">
                  <a:extLst>
                    <a:ext uri="{FF2B5EF4-FFF2-40B4-BE49-F238E27FC236}">
                      <a16:creationId xmlns:a16="http://schemas.microsoft.com/office/drawing/2014/main" id="{454C9A49-0367-4930-A26F-96A792081858}"/>
                    </a:ext>
                  </a:extLst>
                </p:cNvPr>
                <p:cNvSpPr txBox="1"/>
                <p:nvPr/>
              </p:nvSpPr>
              <p:spPr>
                <a:xfrm>
                  <a:off x="6485553" y="4921471"/>
                  <a:ext cx="490544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b="1" dirty="0">
                      <a:solidFill>
                        <a:srgbClr val="00B050"/>
                      </a:solidFill>
                      <a:latin typeface="+mj-lt"/>
                      <a:ea typeface="微軟正黑體" panose="020B0604030504040204" pitchFamily="34" charset="-120"/>
                    </a:rPr>
                    <a:t>0.01</a:t>
                  </a:r>
                </a:p>
              </p:txBody>
            </p:sp>
          </p:grpSp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877C5B5F-1A2B-4244-A24E-BF13731A2C96}"/>
                  </a:ext>
                </a:extLst>
              </p:cNvPr>
              <p:cNvSpPr txBox="1"/>
              <p:nvPr/>
            </p:nvSpPr>
            <p:spPr>
              <a:xfrm>
                <a:off x="7496322" y="4369976"/>
                <a:ext cx="115706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(6-5,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D4EA8BE7-B047-4B5D-A8CF-E98BC23BFD17}"/>
                  </a:ext>
                </a:extLst>
              </p:cNvPr>
              <p:cNvSpPr txBox="1"/>
              <p:nvPr/>
            </p:nvSpPr>
            <p:spPr>
              <a:xfrm>
                <a:off x="9687486" y="4369976"/>
                <a:ext cx="112312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(6-5,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潛在總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40451424-1F93-4830-97F0-97E07076F9AE}"/>
                  </a:ext>
                </a:extLst>
              </p:cNvPr>
              <p:cNvSpPr txBox="1"/>
              <p:nvPr/>
            </p:nvSpPr>
            <p:spPr>
              <a:xfrm>
                <a:off x="9938281" y="4970140"/>
                <a:ext cx="625657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1</a:t>
                </a:r>
              </a:p>
            </p:txBody>
          </p:sp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DCB6A32D-08BE-44D4-9037-262FA1BF71F8}"/>
                  </a:ext>
                </a:extLst>
              </p:cNvPr>
              <p:cNvSpPr txBox="1"/>
              <p:nvPr/>
            </p:nvSpPr>
            <p:spPr>
              <a:xfrm>
                <a:off x="11353587" y="4941791"/>
                <a:ext cx="38363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95B0CAB1-4C6A-41CA-BD9F-4713E07C54C6}"/>
                  </a:ext>
                </a:extLst>
              </p:cNvPr>
              <p:cNvSpPr txBox="1"/>
              <p:nvPr/>
            </p:nvSpPr>
            <p:spPr>
              <a:xfrm>
                <a:off x="9748729" y="4895625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B99E88F7-D40B-4D4B-99F5-DA61DFCA9D92}"/>
                  </a:ext>
                </a:extLst>
              </p:cNvPr>
              <p:cNvSpPr txBox="1"/>
              <p:nvPr/>
            </p:nvSpPr>
            <p:spPr>
              <a:xfrm>
                <a:off x="11668116" y="4887214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315EC3F-8A09-4AD6-BAE4-CD95344BF56F}"/>
                  </a:ext>
                </a:extLst>
              </p:cNvPr>
              <p:cNvSpPr txBox="1"/>
              <p:nvPr/>
            </p:nvSpPr>
            <p:spPr>
              <a:xfrm>
                <a:off x="8897717" y="4461855"/>
                <a:ext cx="71361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學習率*</a:t>
                </a:r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243A4E9-5267-4D3D-9EA0-F236FE9E4837}"/>
                  </a:ext>
                </a:extLst>
              </p:cNvPr>
              <p:cNvSpPr txBox="1"/>
              <p:nvPr/>
            </p:nvSpPr>
            <p:spPr>
              <a:xfrm>
                <a:off x="8916922" y="4950591"/>
                <a:ext cx="60007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0.01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7" name="文字方塊 146">
                    <a:extLst>
                      <a:ext uri="{FF2B5EF4-FFF2-40B4-BE49-F238E27FC236}">
                        <a16:creationId xmlns:a16="http://schemas.microsoft.com/office/drawing/2014/main" id="{38EDA49E-E8BC-40F0-A0D7-3E4E47A42051}"/>
                      </a:ext>
                    </a:extLst>
                  </p:cNvPr>
                  <p:cNvSpPr txBox="1"/>
                  <p:nvPr/>
                </p:nvSpPr>
                <p:spPr>
                  <a:xfrm>
                    <a:off x="9575042" y="4905311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>
              <p:sp>
                <p:nvSpPr>
                  <p:cNvPr id="147" name="文字方塊 146">
                    <a:extLst>
                      <a:ext uri="{FF2B5EF4-FFF2-40B4-BE49-F238E27FC236}">
                        <a16:creationId xmlns:a16="http://schemas.microsoft.com/office/drawing/2014/main" id="{38EDA49E-E8BC-40F0-A0D7-3E4E47A420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5042" y="4905311"/>
                    <a:ext cx="193493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2258" r="-6452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ECFD8BE7-A73B-4F5F-90DE-1CA8E49CFA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88445" y="4915580"/>
                    <a:ext cx="242364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ECFD8BE7-A73B-4F5F-90DE-1CA8E49CFA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8445" y="4915580"/>
                    <a:ext cx="24236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750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65FA6E80-FA04-45E0-B94A-6A4A88A160A6}"/>
                  </a:ext>
                </a:extLst>
              </p:cNvPr>
              <p:cNvSpPr txBox="1"/>
              <p:nvPr/>
            </p:nvSpPr>
            <p:spPr>
              <a:xfrm>
                <a:off x="8731708" y="4865815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[</a:t>
                </a: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F082C70A-203B-4137-87B0-795607216AE7}"/>
                  </a:ext>
                </a:extLst>
              </p:cNvPr>
              <p:cNvSpPr txBox="1"/>
              <p:nvPr/>
            </p:nvSpPr>
            <p:spPr>
              <a:xfrm>
                <a:off x="11927659" y="4874808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]</a:t>
                </a:r>
              </a:p>
            </p:txBody>
          </p:sp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8BE95C69-E57B-4748-B0EF-E7FFAB271A6F}"/>
                  </a:ext>
                </a:extLst>
              </p:cNvPr>
              <p:cNvSpPr txBox="1"/>
              <p:nvPr/>
            </p:nvSpPr>
            <p:spPr>
              <a:xfrm>
                <a:off x="7828352" y="4933380"/>
                <a:ext cx="418806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FC861AEF-0A38-4762-8244-00F36EBAB26E}"/>
                  </a:ext>
                </a:extLst>
              </p:cNvPr>
              <p:cNvSpPr txBox="1"/>
              <p:nvPr/>
            </p:nvSpPr>
            <p:spPr>
              <a:xfrm>
                <a:off x="10921006" y="4363432"/>
                <a:ext cx="115706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(6-5,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右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6" name="文字方塊 155">
                    <a:extLst>
                      <a:ext uri="{FF2B5EF4-FFF2-40B4-BE49-F238E27FC236}">
                        <a16:creationId xmlns:a16="http://schemas.microsoft.com/office/drawing/2014/main" id="{46448595-B9EF-4CB5-A300-728CFAA76992}"/>
                      </a:ext>
                    </a:extLst>
                  </p:cNvPr>
                  <p:cNvSpPr txBox="1"/>
                  <p:nvPr/>
                </p:nvSpPr>
                <p:spPr>
                  <a:xfrm>
                    <a:off x="8412448" y="4921303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>
              <p:sp>
                <p:nvSpPr>
                  <p:cNvPr id="156" name="文字方塊 155">
                    <a:extLst>
                      <a:ext uri="{FF2B5EF4-FFF2-40B4-BE49-F238E27FC236}">
                        <a16:creationId xmlns:a16="http://schemas.microsoft.com/office/drawing/2014/main" id="{46448595-B9EF-4CB5-A300-728CFAA769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2448" y="4921303"/>
                    <a:ext cx="19349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7500" r="-625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85F21052-6AF6-4047-B1BB-C3CDC12D8817}"/>
                </a:ext>
              </a:extLst>
            </p:cNvPr>
            <p:cNvSpPr txBox="1"/>
            <p:nvPr/>
          </p:nvSpPr>
          <p:spPr>
            <a:xfrm>
              <a:off x="7602330" y="3860848"/>
              <a:ext cx="397707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更新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(6-5,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右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的值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5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第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111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場走到終點後，學習的速度越來越快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DFA44-0424-4975-AB56-B5C0B0A49868}"/>
              </a:ext>
            </a:extLst>
          </p:cNvPr>
          <p:cNvSpPr txBox="1"/>
          <p:nvPr/>
        </p:nvSpPr>
        <p:spPr>
          <a:xfrm>
            <a:off x="2866824" y="1067705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75FC81-CB4F-40FC-AABF-176BD3C0FCDC}"/>
              </a:ext>
            </a:extLst>
          </p:cNvPr>
          <p:cNvSpPr txBox="1"/>
          <p:nvPr/>
        </p:nvSpPr>
        <p:spPr>
          <a:xfrm>
            <a:off x="5549440" y="2529119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206C77-69BE-4E11-BF22-D6044C4E2C6F}"/>
              </a:ext>
            </a:extLst>
          </p:cNvPr>
          <p:cNvSpPr txBox="1"/>
          <p:nvPr/>
        </p:nvSpPr>
        <p:spPr>
          <a:xfrm>
            <a:off x="2577359" y="446185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9265A5-DD54-4E5E-A8E0-8D3B1D441F81}"/>
              </a:ext>
            </a:extLst>
          </p:cNvPr>
          <p:cNvSpPr txBox="1"/>
          <p:nvPr/>
        </p:nvSpPr>
        <p:spPr>
          <a:xfrm>
            <a:off x="560532" y="2500555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BCD76B-2919-4530-AFD3-BA8BBC69940F}"/>
              </a:ext>
            </a:extLst>
          </p:cNvPr>
          <p:cNvSpPr txBox="1"/>
          <p:nvPr/>
        </p:nvSpPr>
        <p:spPr>
          <a:xfrm>
            <a:off x="2717645" y="3089504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26B6C8-DBB2-4934-893C-A6B1054A2F3B}"/>
              </a:ext>
            </a:extLst>
          </p:cNvPr>
          <p:cNvSpPr txBox="1"/>
          <p:nvPr/>
        </p:nvSpPr>
        <p:spPr>
          <a:xfrm>
            <a:off x="2091102" y="1378752"/>
            <a:ext cx="21836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8B0DED-444B-4780-9D1A-D76685FD1639}"/>
              </a:ext>
            </a:extLst>
          </p:cNvPr>
          <p:cNvSpPr txBox="1"/>
          <p:nvPr/>
        </p:nvSpPr>
        <p:spPr>
          <a:xfrm>
            <a:off x="357450" y="2792223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格子座標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CAA621-6E12-43FC-920D-51D137F7D869}"/>
              </a:ext>
            </a:extLst>
          </p:cNvPr>
          <p:cNvGrpSpPr/>
          <p:nvPr/>
        </p:nvGrpSpPr>
        <p:grpSpPr>
          <a:xfrm>
            <a:off x="4380677" y="1971969"/>
            <a:ext cx="1735969" cy="504000"/>
            <a:chOff x="7360106" y="1712103"/>
            <a:chExt cx="1735969" cy="504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BB03359-205A-4D7A-8853-EE7A63590795}"/>
                </a:ext>
              </a:extLst>
            </p:cNvPr>
            <p:cNvSpPr/>
            <p:nvPr/>
          </p:nvSpPr>
          <p:spPr>
            <a:xfrm>
              <a:off x="7360106" y="1714673"/>
              <a:ext cx="165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AFAFE95F-5B8A-4DA4-85FF-36C7D9712174}"/>
                </a:ext>
              </a:extLst>
            </p:cNvPr>
            <p:cNvSpPr/>
            <p:nvPr/>
          </p:nvSpPr>
          <p:spPr>
            <a:xfrm rot="16200000" flipH="1">
              <a:off x="87800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EDE3291-0C95-4C9B-8ADA-FCB542EE229B}"/>
              </a:ext>
            </a:extLst>
          </p:cNvPr>
          <p:cNvGrpSpPr/>
          <p:nvPr/>
        </p:nvGrpSpPr>
        <p:grpSpPr>
          <a:xfrm rot="5400000">
            <a:off x="4319140" y="4190566"/>
            <a:ext cx="1610816" cy="1961904"/>
            <a:chOff x="7886657" y="1714673"/>
            <a:chExt cx="1610816" cy="19619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D7740D0-0FC3-4269-84A3-0DCEB987FFC7}"/>
                </a:ext>
              </a:extLst>
            </p:cNvPr>
            <p:cNvSpPr/>
            <p:nvPr/>
          </p:nvSpPr>
          <p:spPr>
            <a:xfrm>
              <a:off x="7886657" y="1714673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箭號: 向右 50">
              <a:extLst>
                <a:ext uri="{FF2B5EF4-FFF2-40B4-BE49-F238E27FC236}">
                  <a16:creationId xmlns:a16="http://schemas.microsoft.com/office/drawing/2014/main" id="{84722DA0-3702-41F7-B326-2AA5033D4879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39A35F7-9D75-4D9F-9C86-C1C63D177A4B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6F6CAB5-CCE1-4603-977D-59E77C7E3B2A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A4BA84BB-D203-4C63-96E4-0B43D04FF9BE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2D9161F-C6A0-43C7-A671-8AC6A19E6DC3}"/>
              </a:ext>
            </a:extLst>
          </p:cNvPr>
          <p:cNvGrpSpPr/>
          <p:nvPr/>
        </p:nvGrpSpPr>
        <p:grpSpPr>
          <a:xfrm rot="16200000">
            <a:off x="1231303" y="1598336"/>
            <a:ext cx="455563" cy="1196065"/>
            <a:chOff x="9212767" y="1714688"/>
            <a:chExt cx="455563" cy="119606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6AD133E-3AA0-43F0-BEC1-EC2728EF4845}"/>
                </a:ext>
              </a:extLst>
            </p:cNvPr>
            <p:cNvSpPr/>
            <p:nvPr/>
          </p:nvSpPr>
          <p:spPr>
            <a:xfrm>
              <a:off x="9212767" y="171468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箭號: 向右 56">
              <a:extLst>
                <a:ext uri="{FF2B5EF4-FFF2-40B4-BE49-F238E27FC236}">
                  <a16:creationId xmlns:a16="http://schemas.microsoft.com/office/drawing/2014/main" id="{F23F3BA1-ED48-4250-8176-99E1F6012018}"/>
                </a:ext>
              </a:extLst>
            </p:cNvPr>
            <p:cNvSpPr/>
            <p:nvPr/>
          </p:nvSpPr>
          <p:spPr>
            <a:xfrm rot="16200000" flipH="1">
              <a:off x="9010289" y="2252712"/>
              <a:ext cx="118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95AEB8A6-0D43-4C83-ADF5-C1C6972C6434}"/>
              </a:ext>
            </a:extLst>
          </p:cNvPr>
          <p:cNvSpPr/>
          <p:nvPr/>
        </p:nvSpPr>
        <p:spPr>
          <a:xfrm rot="5400000" flipH="1">
            <a:off x="2967025" y="4199814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356F9DF1-0640-4C0B-BB2D-2E5E38BECEFC}"/>
              </a:ext>
            </a:extLst>
          </p:cNvPr>
          <p:cNvSpPr/>
          <p:nvPr/>
        </p:nvSpPr>
        <p:spPr>
          <a:xfrm rot="5400000" flipH="1">
            <a:off x="2944991" y="281899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60B71A1-9C29-44AC-92E4-01132BB53412}"/>
              </a:ext>
            </a:extLst>
          </p:cNvPr>
          <p:cNvGrpSpPr/>
          <p:nvPr/>
        </p:nvGrpSpPr>
        <p:grpSpPr>
          <a:xfrm>
            <a:off x="4380679" y="1538428"/>
            <a:ext cx="1787255" cy="297246"/>
            <a:chOff x="4380679" y="1538428"/>
            <a:chExt cx="1787255" cy="297246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290FF06-DF06-4CD1-9D5B-ECEE13F569D6}"/>
                </a:ext>
              </a:extLst>
            </p:cNvPr>
            <p:cNvGrpSpPr/>
            <p:nvPr/>
          </p:nvGrpSpPr>
          <p:grpSpPr>
            <a:xfrm>
              <a:off x="4380679" y="1542772"/>
              <a:ext cx="1724823" cy="292902"/>
              <a:chOff x="7722259" y="2009638"/>
              <a:chExt cx="2126462" cy="292902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BFB5BAD0-11DD-422C-8591-F220748943D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01636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0A38354B-98D4-44C2-AD5A-6C2BD4EF00C5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AA10A0C6-2337-4074-8466-99999A9E67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69C758E6-01A3-4913-B5A8-9160631FF8E4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/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5-5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隨機輸出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下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21ECE51-8E7B-4BB7-8459-DC3C5DFA6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982" y="1538428"/>
                  <a:ext cx="1697952" cy="276999"/>
                </a:xfrm>
                <a:prstGeom prst="rect">
                  <a:avLst/>
                </a:prstGeom>
                <a:blipFill>
                  <a:blip r:embed="rId3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D940010-A8C6-4EEF-8B8B-24850FC28BD8}"/>
              </a:ext>
            </a:extLst>
          </p:cNvPr>
          <p:cNvGrpSpPr/>
          <p:nvPr/>
        </p:nvGrpSpPr>
        <p:grpSpPr>
          <a:xfrm>
            <a:off x="3339680" y="2774895"/>
            <a:ext cx="662497" cy="292902"/>
            <a:chOff x="3339680" y="2774895"/>
            <a:chExt cx="662497" cy="292902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697FD843-9B7A-4595-93D8-9F3804D2AE54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A97F08F8-1BA1-4391-815F-80C20FA499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FEB9BC99-AE48-4782-9693-FFD0A38577B3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86" name="橢圓 85">
                  <a:extLst>
                    <a:ext uri="{FF2B5EF4-FFF2-40B4-BE49-F238E27FC236}">
                      <a16:creationId xmlns:a16="http://schemas.microsoft.com/office/drawing/2014/main" id="{B99048F4-1415-4E75-B040-0A31493145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7DDC984D-9399-4E84-941A-5BF9E76E5E3B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72A07B8-1457-4BD0-9AD9-25B339CFCCDF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+0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0F70F8-19FA-4850-8883-FF07B3A24BB1}"/>
              </a:ext>
            </a:extLst>
          </p:cNvPr>
          <p:cNvGrpSpPr/>
          <p:nvPr/>
        </p:nvGrpSpPr>
        <p:grpSpPr>
          <a:xfrm>
            <a:off x="1392945" y="2767733"/>
            <a:ext cx="664173" cy="292902"/>
            <a:chOff x="1464563" y="2745944"/>
            <a:chExt cx="664173" cy="292902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025B9766-D8A8-4B28-B0BE-9681A0610989}"/>
                </a:ext>
              </a:extLst>
            </p:cNvPr>
            <p:cNvGrpSpPr/>
            <p:nvPr/>
          </p:nvGrpSpPr>
          <p:grpSpPr>
            <a:xfrm>
              <a:off x="1464563" y="2745944"/>
              <a:ext cx="664173" cy="292902"/>
              <a:chOff x="7722259" y="2009638"/>
              <a:chExt cx="664173" cy="292902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C0F6AE29-20C7-4722-9723-8BCC0D9E1F48}"/>
                  </a:ext>
                </a:extLst>
              </p:cNvPr>
              <p:cNvSpPr/>
              <p:nvPr/>
            </p:nvSpPr>
            <p:spPr>
              <a:xfrm>
                <a:off x="7832358" y="2009638"/>
                <a:ext cx="55407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911C1FF-917E-4211-9EDD-847AD54B8E0C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169398A-6010-4FCF-B0AF-4773E61B10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3EA77E1-3EB2-45C4-82E8-6423293E64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A8E04853-C25D-4B5F-BA1E-159329782DA8}"/>
                </a:ext>
              </a:extLst>
            </p:cNvPr>
            <p:cNvSpPr txBox="1"/>
            <p:nvPr/>
          </p:nvSpPr>
          <p:spPr>
            <a:xfrm>
              <a:off x="1685064" y="2748994"/>
              <a:ext cx="428249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6-5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8A2176-605A-47C0-ABAD-9299FD035901}"/>
              </a:ext>
            </a:extLst>
          </p:cNvPr>
          <p:cNvGrpSpPr/>
          <p:nvPr/>
        </p:nvGrpSpPr>
        <p:grpSpPr>
          <a:xfrm>
            <a:off x="4391362" y="5534175"/>
            <a:ext cx="1287756" cy="292902"/>
            <a:chOff x="4391362" y="5534175"/>
            <a:chExt cx="1287756" cy="292902"/>
          </a:xfrm>
        </p:grpSpPr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4799B46-6C2E-45F2-BDDB-2CB3866CF7FE}"/>
                </a:ext>
              </a:extLst>
            </p:cNvPr>
            <p:cNvGrpSpPr/>
            <p:nvPr/>
          </p:nvGrpSpPr>
          <p:grpSpPr>
            <a:xfrm>
              <a:off x="4391362" y="5534175"/>
              <a:ext cx="1287756" cy="292902"/>
              <a:chOff x="7722259" y="2009638"/>
              <a:chExt cx="1287756" cy="292902"/>
            </a:xfrm>
          </p:grpSpPr>
          <p:sp>
            <p:nvSpPr>
              <p:cNvPr id="124" name="矩形: 圓角 123">
                <a:extLst>
                  <a:ext uri="{FF2B5EF4-FFF2-40B4-BE49-F238E27FC236}">
                    <a16:creationId xmlns:a16="http://schemas.microsoft.com/office/drawing/2014/main" id="{A52DD3F4-0574-4AA0-862D-E58D63A1810C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25" name="群組 124">
                <a:extLst>
                  <a:ext uri="{FF2B5EF4-FFF2-40B4-BE49-F238E27FC236}">
                    <a16:creationId xmlns:a16="http://schemas.microsoft.com/office/drawing/2014/main" id="{01B8CFF3-6CB4-43AF-B40B-6CE8C348A0AB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26" name="橢圓 125">
                  <a:extLst>
                    <a:ext uri="{FF2B5EF4-FFF2-40B4-BE49-F238E27FC236}">
                      <a16:creationId xmlns:a16="http://schemas.microsoft.com/office/drawing/2014/main" id="{482DD5F0-65B4-4683-B992-08B6C9A609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7" name="文字方塊 126">
                  <a:extLst>
                    <a:ext uri="{FF2B5EF4-FFF2-40B4-BE49-F238E27FC236}">
                      <a16:creationId xmlns:a16="http://schemas.microsoft.com/office/drawing/2014/main" id="{CF88FF08-AF8B-4D27-877B-8363C20B369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400C810F-DA4A-4217-BCC8-D43A98828CB5}"/>
                </a:ext>
              </a:extLst>
            </p:cNvPr>
            <p:cNvSpPr txBox="1"/>
            <p:nvPr/>
          </p:nvSpPr>
          <p:spPr>
            <a:xfrm>
              <a:off x="4611863" y="5537225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移動至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6-5</a:t>
              </a:r>
            </a:p>
          </p:txBody>
        </p:sp>
      </p:grp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3286674-6919-4278-834B-CD4D185ED341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「學習率」請理解為：避免單一嘗試對整體經驗造成劇烈影響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565E68B-9F56-4DF6-8175-68C623245D1D}"/>
              </a:ext>
            </a:extLst>
          </p:cNvPr>
          <p:cNvGrpSpPr/>
          <p:nvPr/>
        </p:nvGrpSpPr>
        <p:grpSpPr>
          <a:xfrm>
            <a:off x="2479105" y="4935218"/>
            <a:ext cx="1427922" cy="1620723"/>
            <a:chOff x="2479105" y="4935218"/>
            <a:chExt cx="1427922" cy="162072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9E74453-F09B-4A74-94AF-D2D11FCE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AAC8D97-9731-4951-BDD3-0F3ABC53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747" y="6114255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DDB3ED3-2DEE-48C9-A008-6D58527ED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66E6C7D8-D7A2-4A15-994E-AD661C951857}"/>
              </a:ext>
            </a:extLst>
          </p:cNvPr>
          <p:cNvGrpSpPr/>
          <p:nvPr/>
        </p:nvGrpSpPr>
        <p:grpSpPr>
          <a:xfrm>
            <a:off x="310085" y="3284588"/>
            <a:ext cx="1427922" cy="1620723"/>
            <a:chOff x="2479105" y="4935218"/>
            <a:chExt cx="1427922" cy="1620723"/>
          </a:xfrm>
        </p:grpSpPr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51EF6ED3-ED4A-482F-BA26-65E7855C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9105" y="4935218"/>
              <a:ext cx="1427922" cy="16207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A624E6D-58D6-4C4E-B01D-51C321DA8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626" y="6352262"/>
              <a:ext cx="180000" cy="18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FD10F5C-B75E-4447-A476-DD69C9F8E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2352" y="5129085"/>
              <a:ext cx="216000" cy="216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23AB36F-5892-41E7-A946-D43941437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132" y="1855072"/>
            <a:ext cx="1760400" cy="311604"/>
          </a:xfrm>
          <a:prstGeom prst="rect">
            <a:avLst/>
          </a:prstGeom>
        </p:spPr>
      </p:pic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80A038DC-0849-487F-9486-59139F56FF33}"/>
              </a:ext>
            </a:extLst>
          </p:cNvPr>
          <p:cNvSpPr txBox="1"/>
          <p:nvPr/>
        </p:nvSpPr>
        <p:spPr>
          <a:xfrm>
            <a:off x="2294887" y="4667066"/>
            <a:ext cx="172244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-Episode116</a:t>
            </a:r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66E50B2-0E38-4CCA-81E5-F1E5ECFF485F}"/>
              </a:ext>
            </a:extLst>
          </p:cNvPr>
          <p:cNvGrpSpPr/>
          <p:nvPr/>
        </p:nvGrpSpPr>
        <p:grpSpPr>
          <a:xfrm rot="16200000">
            <a:off x="5910337" y="3640643"/>
            <a:ext cx="324000" cy="307452"/>
            <a:chOff x="8960744" y="3429001"/>
            <a:chExt cx="324000" cy="307452"/>
          </a:xfrm>
        </p:grpSpPr>
        <p:sp>
          <p:nvSpPr>
            <p:cNvPr id="112" name="箭號: 向右 111">
              <a:extLst>
                <a:ext uri="{FF2B5EF4-FFF2-40B4-BE49-F238E27FC236}">
                  <a16:creationId xmlns:a16="http://schemas.microsoft.com/office/drawing/2014/main" id="{4AB81D41-738C-45BA-AE54-6D95B36DA896}"/>
                </a:ext>
              </a:extLst>
            </p:cNvPr>
            <p:cNvSpPr/>
            <p:nvPr/>
          </p:nvSpPr>
          <p:spPr>
            <a:xfrm flipH="1">
              <a:off x="8960744" y="3429001"/>
              <a:ext cx="324000" cy="307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箭號: 向右 115">
              <a:extLst>
                <a:ext uri="{FF2B5EF4-FFF2-40B4-BE49-F238E27FC236}">
                  <a16:creationId xmlns:a16="http://schemas.microsoft.com/office/drawing/2014/main" id="{EF3EA89F-76B8-4C0C-A73A-FB37EEB18AEA}"/>
                </a:ext>
              </a:extLst>
            </p:cNvPr>
            <p:cNvSpPr/>
            <p:nvPr/>
          </p:nvSpPr>
          <p:spPr>
            <a:xfrm flipH="1">
              <a:off x="9017356" y="3499982"/>
              <a:ext cx="267388" cy="167134"/>
            </a:xfrm>
            <a:prstGeom prst="rightArrow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9E83D2FB-B4C2-4A5B-B74B-2AD46F4EF400}"/>
              </a:ext>
            </a:extLst>
          </p:cNvPr>
          <p:cNvSpPr txBox="1"/>
          <p:nvPr/>
        </p:nvSpPr>
        <p:spPr>
          <a:xfrm>
            <a:off x="5782944" y="3979798"/>
            <a:ext cx="5602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31ED00BA-67DC-44E0-B06C-2301DEE36C15}"/>
              </a:ext>
            </a:extLst>
          </p:cNvPr>
          <p:cNvSpPr txBox="1"/>
          <p:nvPr/>
        </p:nvSpPr>
        <p:spPr>
          <a:xfrm>
            <a:off x="2905753" y="3317585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DE8B649-CB92-47BB-8DA0-D44DF16D9ADC}"/>
              </a:ext>
            </a:extLst>
          </p:cNvPr>
          <p:cNvSpPr>
            <a:spLocks noChangeAspect="1"/>
          </p:cNvSpPr>
          <p:nvPr/>
        </p:nvSpPr>
        <p:spPr>
          <a:xfrm>
            <a:off x="2982533" y="3585801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59386B56-D461-4E5D-A3A1-3529D72CC015}"/>
              </a:ext>
            </a:extLst>
          </p:cNvPr>
          <p:cNvGrpSpPr/>
          <p:nvPr/>
        </p:nvGrpSpPr>
        <p:grpSpPr>
          <a:xfrm>
            <a:off x="1101648" y="1239757"/>
            <a:ext cx="1475711" cy="292902"/>
            <a:chOff x="1891009" y="1203216"/>
            <a:chExt cx="1475711" cy="292902"/>
          </a:xfrm>
        </p:grpSpPr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0241A2AA-ADE5-4EC8-93F0-CB10AD4DB4FB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92902"/>
              <a:chOff x="7722259" y="2009638"/>
              <a:chExt cx="1427373" cy="292902"/>
            </a:xfrm>
          </p:grpSpPr>
          <p:sp>
            <p:nvSpPr>
              <p:cNvPr id="161" name="矩形: 圓角 160">
                <a:extLst>
                  <a:ext uri="{FF2B5EF4-FFF2-40B4-BE49-F238E27FC236}">
                    <a16:creationId xmlns:a16="http://schemas.microsoft.com/office/drawing/2014/main" id="{BFF09892-507F-4359-9F82-05E8091B0E28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62" name="群組 161">
                <a:extLst>
                  <a:ext uri="{FF2B5EF4-FFF2-40B4-BE49-F238E27FC236}">
                    <a16:creationId xmlns:a16="http://schemas.microsoft.com/office/drawing/2014/main" id="{B2B6481E-DE27-4987-8D18-E3D7E3FDAAAB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163" name="橢圓 162">
                  <a:extLst>
                    <a:ext uri="{FF2B5EF4-FFF2-40B4-BE49-F238E27FC236}">
                      <a16:creationId xmlns:a16="http://schemas.microsoft.com/office/drawing/2014/main" id="{16CA1801-E53C-45A3-91EF-A9F0BF4EB0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4" name="文字方塊 163">
                  <a:extLst>
                    <a:ext uri="{FF2B5EF4-FFF2-40B4-BE49-F238E27FC236}">
                      <a16:creationId xmlns:a16="http://schemas.microsoft.com/office/drawing/2014/main" id="{07598D4F-962D-4F67-BA28-A02D765A4B1F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5E4612F2-78D1-4334-8293-6F06C99EE318}"/>
                </a:ext>
              </a:extLst>
            </p:cNvPr>
            <p:cNvSpPr txBox="1"/>
            <p:nvPr/>
          </p:nvSpPr>
          <p:spPr>
            <a:xfrm>
              <a:off x="2089126" y="1206266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學習後繼續遊戲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1836680E-ECDC-4A6A-96F7-AB0136838EDC}"/>
              </a:ext>
            </a:extLst>
          </p:cNvPr>
          <p:cNvSpPr txBox="1"/>
          <p:nvPr/>
        </p:nvSpPr>
        <p:spPr>
          <a:xfrm>
            <a:off x="2883589" y="3810347"/>
            <a:ext cx="4468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繼續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64CC9F6-91AB-4B8F-BA26-21C8F4A8E34E}"/>
              </a:ext>
            </a:extLst>
          </p:cNvPr>
          <p:cNvGrpSpPr/>
          <p:nvPr/>
        </p:nvGrpSpPr>
        <p:grpSpPr>
          <a:xfrm>
            <a:off x="6925769" y="1267108"/>
            <a:ext cx="5161221" cy="1564744"/>
            <a:chOff x="6925769" y="1267108"/>
            <a:chExt cx="5161221" cy="1564744"/>
          </a:xfrm>
        </p:grpSpPr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E8CF65A5-AEBC-4A7A-A4A0-868EED4809A4}"/>
                </a:ext>
              </a:extLst>
            </p:cNvPr>
            <p:cNvSpPr txBox="1"/>
            <p:nvPr/>
          </p:nvSpPr>
          <p:spPr>
            <a:xfrm>
              <a:off x="8348058" y="1992150"/>
              <a:ext cx="1289915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062D84DE-B572-4573-A160-BC39B599B921}"/>
                </a:ext>
              </a:extLst>
            </p:cNvPr>
            <p:cNvSpPr txBox="1"/>
            <p:nvPr/>
          </p:nvSpPr>
          <p:spPr>
            <a:xfrm>
              <a:off x="8613648" y="2538909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7A38A97C-AB82-4C9B-B962-1C2284EA0922}"/>
                </a:ext>
              </a:extLst>
            </p:cNvPr>
            <p:cNvSpPr txBox="1"/>
            <p:nvPr/>
          </p:nvSpPr>
          <p:spPr>
            <a:xfrm>
              <a:off x="6925769" y="1968587"/>
              <a:ext cx="136201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潛在總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20CEABF7-C206-4A00-830A-2DD1A32B9D82}"/>
                </a:ext>
              </a:extLst>
            </p:cNvPr>
            <p:cNvSpPr txBox="1"/>
            <p:nvPr/>
          </p:nvSpPr>
          <p:spPr>
            <a:xfrm>
              <a:off x="7227411" y="2524076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0.09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/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716B9262-4E51-4B65-9F57-EF160D960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212B61D-6920-422B-A235-0C0D0256436E}"/>
                </a:ext>
              </a:extLst>
            </p:cNvPr>
            <p:cNvGrpSpPr/>
            <p:nvPr/>
          </p:nvGrpSpPr>
          <p:grpSpPr>
            <a:xfrm>
              <a:off x="9564491" y="1992150"/>
              <a:ext cx="2522499" cy="839702"/>
              <a:chOff x="9564491" y="1992150"/>
              <a:chExt cx="2522499" cy="839702"/>
            </a:xfrm>
          </p:grpSpPr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4DB80935-CE12-42DA-A857-AAEDDB66E05D}"/>
                  </a:ext>
                </a:extLst>
              </p:cNvPr>
              <p:cNvSpPr txBox="1"/>
              <p:nvPr/>
            </p:nvSpPr>
            <p:spPr>
              <a:xfrm>
                <a:off x="10825956" y="1992150"/>
                <a:ext cx="1261034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(6-5, </a:t>
                </a:r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上下右左</a:t>
                </a:r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最大</a:t>
                </a:r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</a:p>
            </p:txBody>
          </p:sp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A689BEC-1293-4CE4-8046-B395A9F69DA9}"/>
                  </a:ext>
                </a:extLst>
              </p:cNvPr>
              <p:cNvSpPr txBox="1"/>
              <p:nvPr/>
            </p:nvSpPr>
            <p:spPr>
              <a:xfrm>
                <a:off x="11055299" y="2532974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0.01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文字方塊 167">
                    <a:extLst>
                      <a:ext uri="{FF2B5EF4-FFF2-40B4-BE49-F238E27FC236}">
                        <a16:creationId xmlns:a16="http://schemas.microsoft.com/office/drawing/2014/main" id="{A4035969-E35B-4321-AD6C-A408E403F62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68" name="文字方塊 167">
                    <a:extLst>
                      <a:ext uri="{FF2B5EF4-FFF2-40B4-BE49-F238E27FC236}">
                        <a16:creationId xmlns:a16="http://schemas.microsoft.com/office/drawing/2014/main" id="{A4035969-E35B-4321-AD6C-A408E403F6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7500" r="-625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文字方塊 168">
                    <a:extLst>
                      <a:ext uri="{FF2B5EF4-FFF2-40B4-BE49-F238E27FC236}">
                        <a16:creationId xmlns:a16="http://schemas.microsoft.com/office/drawing/2014/main" id="{89B7CA19-E05E-4B1D-A0E1-35B3D7892E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微軟正黑體" panose="020B0604030504040204" pitchFamily="34" charset="-120"/>
                      </a:rPr>
                      <a:t>衰減率</a:t>
                    </a:r>
                    <a14:m>
                      <m:oMath xmlns:m="http://schemas.openxmlformats.org/officeDocument/2006/math">
                        <m:r>
                          <a:rPr lang="el-GR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endParaRPr lang="en-US" altLang="zh-TW" sz="1200" dirty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69" name="文字方塊 168">
                    <a:extLst>
                      <a:ext uri="{FF2B5EF4-FFF2-40B4-BE49-F238E27FC236}">
                        <a16:creationId xmlns:a16="http://schemas.microsoft.com/office/drawing/2014/main" id="{89B7CA19-E05E-4B1D-A0E1-35B3D7892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444" b="-1555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文字方塊 169">
                    <a:extLst>
                      <a:ext uri="{FF2B5EF4-FFF2-40B4-BE49-F238E27FC236}">
                        <a16:creationId xmlns:a16="http://schemas.microsoft.com/office/drawing/2014/main" id="{4556DD9F-5FB7-4C6D-8037-D120FA8745DD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70" name="文字方塊 169">
                    <a:extLst>
                      <a:ext uri="{FF2B5EF4-FFF2-40B4-BE49-F238E27FC236}">
                        <a16:creationId xmlns:a16="http://schemas.microsoft.com/office/drawing/2014/main" id="{4556DD9F-5FB7-4C6D-8037-D120FA8745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1250" r="-312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166D0EE1-6FC6-4277-A3AA-F9650EC7B30D}"/>
                  </a:ext>
                </a:extLst>
              </p:cNvPr>
              <p:cNvSpPr txBox="1"/>
              <p:nvPr/>
            </p:nvSpPr>
            <p:spPr>
              <a:xfrm>
                <a:off x="10086501" y="2516712"/>
                <a:ext cx="49205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0.9</a:t>
                </a:r>
              </a:p>
            </p:txBody>
          </p:sp>
          <p:sp>
            <p:nvSpPr>
              <p:cNvPr id="172" name="文字方塊 171">
                <a:extLst>
                  <a:ext uri="{FF2B5EF4-FFF2-40B4-BE49-F238E27FC236}">
                    <a16:creationId xmlns:a16="http://schemas.microsoft.com/office/drawing/2014/main" id="{9FBD01F0-75A1-44C4-BC18-89A78A4D2BDD}"/>
                  </a:ext>
                </a:extLst>
              </p:cNvPr>
              <p:cNvSpPr txBox="1"/>
              <p:nvPr/>
            </p:nvSpPr>
            <p:spPr>
              <a:xfrm>
                <a:off x="9849569" y="2433372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CE993158-5E5B-47F0-8A6E-0458A2D18142}"/>
                  </a:ext>
                </a:extLst>
              </p:cNvPr>
              <p:cNvSpPr txBox="1"/>
              <p:nvPr/>
            </p:nvSpPr>
            <p:spPr>
              <a:xfrm>
                <a:off x="11633154" y="2462520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981CB607-76D5-4B96-996C-6E69A772DBCD}"/>
                </a:ext>
              </a:extLst>
            </p:cNvPr>
            <p:cNvSpPr txBox="1"/>
            <p:nvPr/>
          </p:nvSpPr>
          <p:spPr>
            <a:xfrm>
              <a:off x="7523604" y="1267108"/>
              <a:ext cx="382998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採取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( 5-5,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能得到的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是多少呢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D8B7C9D-7BEB-4CD8-94DB-8CF2E023CE26}"/>
              </a:ext>
            </a:extLst>
          </p:cNvPr>
          <p:cNvGrpSpPr/>
          <p:nvPr/>
        </p:nvGrpSpPr>
        <p:grpSpPr>
          <a:xfrm>
            <a:off x="6028627" y="3860848"/>
            <a:ext cx="6185487" cy="1404109"/>
            <a:chOff x="6028627" y="3860848"/>
            <a:chExt cx="6185487" cy="14041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/>
                <p:nvPr/>
              </p:nvSpPr>
              <p:spPr>
                <a:xfrm>
                  <a:off x="7262075" y="4896593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E69341A7-E3C3-4960-8666-85403619B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075" y="4896593"/>
                  <a:ext cx="238631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025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A029ED6-3081-482F-B753-0E669A75BCFA}"/>
                </a:ext>
              </a:extLst>
            </p:cNvPr>
            <p:cNvGrpSpPr/>
            <p:nvPr/>
          </p:nvGrpSpPr>
          <p:grpSpPr>
            <a:xfrm>
              <a:off x="6028627" y="4363431"/>
              <a:ext cx="1429983" cy="840938"/>
              <a:chOff x="6021803" y="4363431"/>
              <a:chExt cx="1429983" cy="840938"/>
            </a:xfrm>
          </p:grpSpPr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3DA12F69-BE45-47AB-AE2B-C75B862C9470}"/>
                  </a:ext>
                </a:extLst>
              </p:cNvPr>
              <p:cNvSpPr txBox="1"/>
              <p:nvPr/>
            </p:nvSpPr>
            <p:spPr>
              <a:xfrm>
                <a:off x="6021803" y="4363431"/>
                <a:ext cx="1429983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(5-5, </a:t>
                </a:r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下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pPr algn="ctr"/>
                <a:r>
                  <a:rPr lang="zh-TW" altLang="en-US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新</a:t>
                </a:r>
                <a:r>
                  <a:rPr lang="en-US" altLang="zh-TW" sz="1200" b="1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Q-table Reward</a:t>
                </a:r>
              </a:p>
            </p:txBody>
          </p:sp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454C9A49-0367-4930-A26F-96A792081858}"/>
                  </a:ext>
                </a:extLst>
              </p:cNvPr>
              <p:cNvSpPr txBox="1"/>
              <p:nvPr/>
            </p:nvSpPr>
            <p:spPr>
              <a:xfrm>
                <a:off x="6413206" y="4927370"/>
                <a:ext cx="658645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  <a:latin typeface="+mj-lt"/>
                    <a:ea typeface="微軟正黑體" panose="020B0604030504040204" pitchFamily="34" charset="-120"/>
                  </a:rPr>
                  <a:t>0.0009</a:t>
                </a:r>
              </a:p>
            </p:txBody>
          </p:sp>
        </p:grp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877C5B5F-1A2B-4244-A24E-BF13731A2C96}"/>
                </a:ext>
              </a:extLst>
            </p:cNvPr>
            <p:cNvSpPr txBox="1"/>
            <p:nvPr/>
          </p:nvSpPr>
          <p:spPr>
            <a:xfrm>
              <a:off x="7496322" y="4369976"/>
              <a:ext cx="115706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 Reward</a:t>
              </a: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D4EA8BE7-B047-4B5D-A8CF-E98BC23BFD17}"/>
                </a:ext>
              </a:extLst>
            </p:cNvPr>
            <p:cNvSpPr txBox="1"/>
            <p:nvPr/>
          </p:nvSpPr>
          <p:spPr>
            <a:xfrm>
              <a:off x="9687486" y="4369976"/>
              <a:ext cx="112312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潛在總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40451424-1F93-4830-97F0-97E07076F9AE}"/>
                </a:ext>
              </a:extLst>
            </p:cNvPr>
            <p:cNvSpPr txBox="1"/>
            <p:nvPr/>
          </p:nvSpPr>
          <p:spPr>
            <a:xfrm>
              <a:off x="9938281" y="4970140"/>
              <a:ext cx="62565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0.09</a:t>
              </a:r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DCB6A32D-08BE-44D4-9037-262FA1BF71F8}"/>
                </a:ext>
              </a:extLst>
            </p:cNvPr>
            <p:cNvSpPr txBox="1"/>
            <p:nvPr/>
          </p:nvSpPr>
          <p:spPr>
            <a:xfrm>
              <a:off x="11353587" y="4941791"/>
              <a:ext cx="38363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95B0CAB1-4C6A-41CA-BD9F-4713E07C54C6}"/>
                </a:ext>
              </a:extLst>
            </p:cNvPr>
            <p:cNvSpPr txBox="1"/>
            <p:nvPr/>
          </p:nvSpPr>
          <p:spPr>
            <a:xfrm>
              <a:off x="9748729" y="4895625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</a:t>
              </a:r>
            </a:p>
          </p:txBody>
        </p:sp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B99E88F7-D40B-4D4B-99F5-DA61DFCA9D92}"/>
                </a:ext>
              </a:extLst>
            </p:cNvPr>
            <p:cNvSpPr txBox="1"/>
            <p:nvPr/>
          </p:nvSpPr>
          <p:spPr>
            <a:xfrm>
              <a:off x="11668116" y="4887214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5315EC3F-8A09-4AD6-BAE4-CD95344BF56F}"/>
                </a:ext>
              </a:extLst>
            </p:cNvPr>
            <p:cNvSpPr txBox="1"/>
            <p:nvPr/>
          </p:nvSpPr>
          <p:spPr>
            <a:xfrm>
              <a:off x="8897717" y="4461855"/>
              <a:ext cx="71361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學習率*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8243A4E9-5267-4D3D-9EA0-F236FE9E4837}"/>
                </a:ext>
              </a:extLst>
            </p:cNvPr>
            <p:cNvSpPr txBox="1"/>
            <p:nvPr/>
          </p:nvSpPr>
          <p:spPr>
            <a:xfrm>
              <a:off x="8916922" y="4950591"/>
              <a:ext cx="60007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0.01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38EDA49E-E8BC-40F0-A0D7-3E4E47A42051}"/>
                    </a:ext>
                  </a:extLst>
                </p:cNvPr>
                <p:cNvSpPr txBox="1"/>
                <p:nvPr/>
              </p:nvSpPr>
              <p:spPr>
                <a:xfrm>
                  <a:off x="9575042" y="4905311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38EDA49E-E8BC-40F0-A0D7-3E4E47A42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5042" y="4905311"/>
                  <a:ext cx="19349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32258" r="-645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ECFD8BE7-A73B-4F5F-90DE-1CA8E49CFAC8}"/>
                    </a:ext>
                  </a:extLst>
                </p:cNvPr>
                <p:cNvSpPr txBox="1"/>
                <p:nvPr/>
              </p:nvSpPr>
              <p:spPr>
                <a:xfrm>
                  <a:off x="10788445" y="4915580"/>
                  <a:ext cx="24236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ECFD8BE7-A73B-4F5F-90DE-1CA8E49CF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8445" y="4915580"/>
                  <a:ext cx="242364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75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65FA6E80-FA04-45E0-B94A-6A4A88A160A6}"/>
                </a:ext>
              </a:extLst>
            </p:cNvPr>
            <p:cNvSpPr txBox="1"/>
            <p:nvPr/>
          </p:nvSpPr>
          <p:spPr>
            <a:xfrm>
              <a:off x="8731708" y="4865815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[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F082C70A-203B-4137-87B0-795607216AE7}"/>
                </a:ext>
              </a:extLst>
            </p:cNvPr>
            <p:cNvSpPr txBox="1"/>
            <p:nvPr/>
          </p:nvSpPr>
          <p:spPr>
            <a:xfrm>
              <a:off x="11927659" y="4874808"/>
              <a:ext cx="28645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BE95C69-E57B-4748-B0EF-E7FFAB271A6F}"/>
                </a:ext>
              </a:extLst>
            </p:cNvPr>
            <p:cNvSpPr txBox="1"/>
            <p:nvPr/>
          </p:nvSpPr>
          <p:spPr>
            <a:xfrm>
              <a:off x="7828352" y="4933380"/>
              <a:ext cx="41880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0</a:t>
              </a:r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FC861AEF-0A38-4762-8244-00F36EBAB26E}"/>
                </a:ext>
              </a:extLst>
            </p:cNvPr>
            <p:cNvSpPr txBox="1"/>
            <p:nvPr/>
          </p:nvSpPr>
          <p:spPr>
            <a:xfrm>
              <a:off x="10921006" y="4363432"/>
              <a:ext cx="115706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 Reward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文字方塊 155">
                  <a:extLst>
                    <a:ext uri="{FF2B5EF4-FFF2-40B4-BE49-F238E27FC236}">
                      <a16:creationId xmlns:a16="http://schemas.microsoft.com/office/drawing/2014/main" id="{46448595-B9EF-4CB5-A300-728CFAA76992}"/>
                    </a:ext>
                  </a:extLst>
                </p:cNvPr>
                <p:cNvSpPr txBox="1"/>
                <p:nvPr/>
              </p:nvSpPr>
              <p:spPr>
                <a:xfrm>
                  <a:off x="8412448" y="4921303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56" name="文字方塊 155">
                  <a:extLst>
                    <a:ext uri="{FF2B5EF4-FFF2-40B4-BE49-F238E27FC236}">
                      <a16:creationId xmlns:a16="http://schemas.microsoft.com/office/drawing/2014/main" id="{46448595-B9EF-4CB5-A300-728CFAA76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448" y="4921303"/>
                  <a:ext cx="193493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37500" r="-62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2C51EFBF-AB2D-4A21-9C66-21B9BF55CC6F}"/>
                </a:ext>
              </a:extLst>
            </p:cNvPr>
            <p:cNvSpPr txBox="1"/>
            <p:nvPr/>
          </p:nvSpPr>
          <p:spPr>
            <a:xfrm>
              <a:off x="7602330" y="3860848"/>
              <a:ext cx="397707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更新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(5-5,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的值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64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從正向結局反向傳遞的過程</a:t>
            </a:r>
            <a:endParaRPr lang="en-US" altLang="zh-TW" sz="1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0A53437-1741-474D-B277-DF7032D784E1}"/>
              </a:ext>
            </a:extLst>
          </p:cNvPr>
          <p:cNvGrpSpPr/>
          <p:nvPr/>
        </p:nvGrpSpPr>
        <p:grpSpPr>
          <a:xfrm>
            <a:off x="6151071" y="1764650"/>
            <a:ext cx="5270411" cy="3400061"/>
            <a:chOff x="1180530" y="1192734"/>
            <a:chExt cx="6246941" cy="374093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3A945F8-5B24-4892-A7D1-E7C970FC3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0530" y="1192734"/>
              <a:ext cx="6246941" cy="374093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5E5AB45-37FF-4A5D-AAFD-91A771D12483}"/>
                </a:ext>
              </a:extLst>
            </p:cNvPr>
            <p:cNvSpPr/>
            <p:nvPr/>
          </p:nvSpPr>
          <p:spPr>
            <a:xfrm>
              <a:off x="2108579" y="2081283"/>
              <a:ext cx="122830" cy="313899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CD4CC55F-4316-4B4C-BB86-2DDE373C04BB}"/>
                </a:ext>
              </a:extLst>
            </p:cNvPr>
            <p:cNvSpPr/>
            <p:nvPr/>
          </p:nvSpPr>
          <p:spPr>
            <a:xfrm>
              <a:off x="4317648" y="2015319"/>
              <a:ext cx="144000" cy="313899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0D78909-C677-4E3A-B8F8-3DFE08E2E4FC}"/>
                </a:ext>
              </a:extLst>
            </p:cNvPr>
            <p:cNvSpPr/>
            <p:nvPr/>
          </p:nvSpPr>
          <p:spPr>
            <a:xfrm>
              <a:off x="5179732" y="1410268"/>
              <a:ext cx="144000" cy="313899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455E4FC-251C-4E3C-A4FF-2C01BC990EB5}"/>
                </a:ext>
              </a:extLst>
            </p:cNvPr>
            <p:cNvSpPr/>
            <p:nvPr/>
          </p:nvSpPr>
          <p:spPr>
            <a:xfrm>
              <a:off x="6387558" y="1433891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DCC7EA71-A022-4E96-AE22-CD5EB127390B}"/>
                </a:ext>
              </a:extLst>
            </p:cNvPr>
            <p:cNvSpPr/>
            <p:nvPr/>
          </p:nvSpPr>
          <p:spPr>
            <a:xfrm>
              <a:off x="6380734" y="2664464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DE7FE93F-4F8E-457C-8F91-EF23CD005A1E}"/>
                </a:ext>
              </a:extLst>
            </p:cNvPr>
            <p:cNvSpPr/>
            <p:nvPr/>
          </p:nvSpPr>
          <p:spPr>
            <a:xfrm>
              <a:off x="6209647" y="3885939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E07C4D39-236C-4CC7-B6A9-1AC9CC5CBCC6}"/>
                </a:ext>
              </a:extLst>
            </p:cNvPr>
            <p:cNvSpPr/>
            <p:nvPr/>
          </p:nvSpPr>
          <p:spPr>
            <a:xfrm>
              <a:off x="5179732" y="2664464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066189B8-6EEF-42D9-AB6C-0703F31B0D77}"/>
                </a:ext>
              </a:extLst>
            </p:cNvPr>
            <p:cNvSpPr/>
            <p:nvPr/>
          </p:nvSpPr>
          <p:spPr>
            <a:xfrm>
              <a:off x="4326648" y="3885939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D5816667-627D-422C-A3A0-F6F2825EF315}"/>
                </a:ext>
              </a:extLst>
            </p:cNvPr>
            <p:cNvSpPr/>
            <p:nvPr/>
          </p:nvSpPr>
          <p:spPr>
            <a:xfrm>
              <a:off x="5353586" y="3285000"/>
              <a:ext cx="120587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D1090B9-B058-4392-8C64-ACBB4D028D63}"/>
                </a:ext>
              </a:extLst>
            </p:cNvPr>
            <p:cNvSpPr/>
            <p:nvPr/>
          </p:nvSpPr>
          <p:spPr>
            <a:xfrm>
              <a:off x="5348173" y="4486440"/>
              <a:ext cx="126000" cy="28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4F496062-BA61-4031-8C7C-BC4565E0FDD8}"/>
                </a:ext>
              </a:extLst>
            </p:cNvPr>
            <p:cNvSpPr/>
            <p:nvPr/>
          </p:nvSpPr>
          <p:spPr>
            <a:xfrm>
              <a:off x="3445086" y="2463422"/>
              <a:ext cx="648000" cy="116003"/>
            </a:xfrm>
            <a:prstGeom prst="rect">
              <a:avLst/>
            </a:prstGeom>
            <a:solidFill>
              <a:srgbClr val="FC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A1887A4D-E756-40C7-A327-6106B55767ED}"/>
                </a:ext>
              </a:extLst>
            </p:cNvPr>
            <p:cNvSpPr/>
            <p:nvPr/>
          </p:nvSpPr>
          <p:spPr>
            <a:xfrm>
              <a:off x="3451910" y="3548855"/>
              <a:ext cx="648000" cy="116003"/>
            </a:xfrm>
            <a:prstGeom prst="rect">
              <a:avLst/>
            </a:prstGeom>
            <a:solidFill>
              <a:srgbClr val="FC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147D8538-C2B3-46C1-AEFA-6812FF24EA2D}"/>
                </a:ext>
              </a:extLst>
            </p:cNvPr>
            <p:cNvSpPr/>
            <p:nvPr/>
          </p:nvSpPr>
          <p:spPr>
            <a:xfrm>
              <a:off x="4137991" y="4293095"/>
              <a:ext cx="152400" cy="504000"/>
            </a:xfrm>
            <a:prstGeom prst="rect">
              <a:avLst/>
            </a:prstGeom>
            <a:solidFill>
              <a:srgbClr val="FDD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955E7E34-1D48-4B23-AADE-0BCCE8E26323}"/>
                </a:ext>
              </a:extLst>
            </p:cNvPr>
            <p:cNvSpPr/>
            <p:nvPr/>
          </p:nvSpPr>
          <p:spPr>
            <a:xfrm>
              <a:off x="3107092" y="3777939"/>
              <a:ext cx="152400" cy="504000"/>
            </a:xfrm>
            <a:prstGeom prst="rect">
              <a:avLst/>
            </a:prstGeom>
            <a:solidFill>
              <a:srgbClr val="FC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05CD30B-737F-4621-AE05-55877EF450EC}"/>
                </a:ext>
              </a:extLst>
            </p:cNvPr>
            <p:cNvSpPr/>
            <p:nvPr/>
          </p:nvSpPr>
          <p:spPr>
            <a:xfrm>
              <a:off x="4137991" y="3115343"/>
              <a:ext cx="145576" cy="504000"/>
            </a:xfrm>
            <a:prstGeom prst="rect">
              <a:avLst/>
            </a:prstGeom>
            <a:solidFill>
              <a:srgbClr val="FC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CA4FD8D8-80E0-41C4-B91A-11F4EA000340}"/>
                </a:ext>
              </a:extLst>
            </p:cNvPr>
            <p:cNvSpPr/>
            <p:nvPr/>
          </p:nvSpPr>
          <p:spPr>
            <a:xfrm>
              <a:off x="3293185" y="2535054"/>
              <a:ext cx="126000" cy="504000"/>
            </a:xfrm>
            <a:prstGeom prst="rect">
              <a:avLst/>
            </a:prstGeom>
            <a:solidFill>
              <a:srgbClr val="FB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E6B0782-D41D-415A-9159-6275DB99EA24}"/>
                </a:ext>
              </a:extLst>
            </p:cNvPr>
            <p:cNvSpPr/>
            <p:nvPr/>
          </p:nvSpPr>
          <p:spPr>
            <a:xfrm>
              <a:off x="2265529" y="4371616"/>
              <a:ext cx="126000" cy="504000"/>
            </a:xfrm>
            <a:prstGeom prst="rect">
              <a:avLst/>
            </a:prstGeom>
            <a:solidFill>
              <a:srgbClr val="F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551A90C7-F408-4C82-98AE-55CBB0FBC3E6}"/>
                </a:ext>
              </a:extLst>
            </p:cNvPr>
            <p:cNvSpPr/>
            <p:nvPr/>
          </p:nvSpPr>
          <p:spPr>
            <a:xfrm>
              <a:off x="1391470" y="4167115"/>
              <a:ext cx="648000" cy="108000"/>
            </a:xfrm>
            <a:prstGeom prst="rect">
              <a:avLst/>
            </a:prstGeom>
            <a:solidFill>
              <a:srgbClr val="FC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42887716-2445-4BC8-BE40-69ACCBFB1437}"/>
                </a:ext>
              </a:extLst>
            </p:cNvPr>
            <p:cNvSpPr/>
            <p:nvPr/>
          </p:nvSpPr>
          <p:spPr>
            <a:xfrm>
              <a:off x="2407385" y="3081179"/>
              <a:ext cx="648000" cy="108000"/>
            </a:xfrm>
            <a:prstGeom prst="rect">
              <a:avLst/>
            </a:prstGeom>
            <a:solidFill>
              <a:srgbClr val="FBB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20DF2CFF-5E10-4A83-BA2A-A83BEA72E104}"/>
                </a:ext>
              </a:extLst>
            </p:cNvPr>
            <p:cNvSpPr/>
            <p:nvPr/>
          </p:nvSpPr>
          <p:spPr>
            <a:xfrm>
              <a:off x="2097907" y="2556464"/>
              <a:ext cx="126000" cy="482590"/>
            </a:xfrm>
            <a:prstGeom prst="rect">
              <a:avLst/>
            </a:prstGeom>
            <a:solidFill>
              <a:srgbClr val="FA9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77C052D7-4BE0-4075-83F3-9EF818FF931D}"/>
                </a:ext>
              </a:extLst>
            </p:cNvPr>
            <p:cNvSpPr/>
            <p:nvPr/>
          </p:nvSpPr>
          <p:spPr>
            <a:xfrm>
              <a:off x="5527344" y="1855473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B9EA7A5-5EF4-4F93-8B5C-00F19BE6DB2D}"/>
                </a:ext>
              </a:extLst>
            </p:cNvPr>
            <p:cNvSpPr/>
            <p:nvPr/>
          </p:nvSpPr>
          <p:spPr>
            <a:xfrm>
              <a:off x="5526181" y="2329218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1D375E5A-2CBC-4F15-AC38-85D98993F899}"/>
                </a:ext>
              </a:extLst>
            </p:cNvPr>
            <p:cNvSpPr/>
            <p:nvPr/>
          </p:nvSpPr>
          <p:spPr>
            <a:xfrm>
              <a:off x="3462593" y="1724167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DE483A12-953E-40A9-9937-4B19D783A595}"/>
                </a:ext>
              </a:extLst>
            </p:cNvPr>
            <p:cNvSpPr/>
            <p:nvPr/>
          </p:nvSpPr>
          <p:spPr>
            <a:xfrm>
              <a:off x="2428752" y="1727561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A90EAE47-ACF1-4B8A-A8BA-FBB91F328E12}"/>
                </a:ext>
              </a:extLst>
            </p:cNvPr>
            <p:cNvSpPr/>
            <p:nvPr/>
          </p:nvSpPr>
          <p:spPr>
            <a:xfrm>
              <a:off x="5518775" y="3082896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EAA9DABB-1A6C-4D20-92B1-8559DD77A70A}"/>
                </a:ext>
              </a:extLst>
            </p:cNvPr>
            <p:cNvSpPr/>
            <p:nvPr/>
          </p:nvSpPr>
          <p:spPr>
            <a:xfrm>
              <a:off x="4483378" y="2952464"/>
              <a:ext cx="626633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3BB2335E-B31F-4A41-8D68-EC4DCE692DC1}"/>
                </a:ext>
              </a:extLst>
            </p:cNvPr>
            <p:cNvSpPr/>
            <p:nvPr/>
          </p:nvSpPr>
          <p:spPr>
            <a:xfrm>
              <a:off x="6540768" y="3545442"/>
              <a:ext cx="648000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39AD6201-6D64-4B02-B957-6FA4661F4D87}"/>
                </a:ext>
              </a:extLst>
            </p:cNvPr>
            <p:cNvSpPr/>
            <p:nvPr/>
          </p:nvSpPr>
          <p:spPr>
            <a:xfrm>
              <a:off x="4465233" y="3687046"/>
              <a:ext cx="648000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3305A916-24CE-4282-A417-89387F7B86E8}"/>
                </a:ext>
              </a:extLst>
            </p:cNvPr>
            <p:cNvSpPr/>
            <p:nvPr/>
          </p:nvSpPr>
          <p:spPr>
            <a:xfrm>
              <a:off x="4469823" y="4161851"/>
              <a:ext cx="648000" cy="108000"/>
            </a:xfrm>
            <a:prstGeom prst="rect">
              <a:avLst/>
            </a:prstGeom>
            <a:solidFill>
              <a:srgbClr val="F86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5BB05B3C-345B-45D8-88E5-0508934CF4D9}"/>
                </a:ext>
              </a:extLst>
            </p:cNvPr>
            <p:cNvSpPr/>
            <p:nvPr/>
          </p:nvSpPr>
          <p:spPr>
            <a:xfrm>
              <a:off x="5534931" y="4774440"/>
              <a:ext cx="648000" cy="108000"/>
            </a:xfrm>
            <a:prstGeom prst="rect">
              <a:avLst/>
            </a:prstGeom>
            <a:solidFill>
              <a:srgbClr val="C5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8F6CED35-7E04-403B-8111-78F1D1EDF816}"/>
                </a:ext>
              </a:extLst>
            </p:cNvPr>
            <p:cNvSpPr/>
            <p:nvPr/>
          </p:nvSpPr>
          <p:spPr>
            <a:xfrm>
              <a:off x="5514915" y="4312783"/>
              <a:ext cx="648000" cy="108000"/>
            </a:xfrm>
            <a:prstGeom prst="rect">
              <a:avLst/>
            </a:prstGeom>
            <a:solidFill>
              <a:srgbClr val="E5F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C3D99EDE-ACAB-435F-BF51-D62AE8E6A8D7}"/>
                </a:ext>
              </a:extLst>
            </p:cNvPr>
            <p:cNvSpPr/>
            <p:nvPr/>
          </p:nvSpPr>
          <p:spPr>
            <a:xfrm>
              <a:off x="5612814" y="3694166"/>
              <a:ext cx="540000" cy="108000"/>
            </a:xfrm>
            <a:prstGeom prst="rect">
              <a:avLst/>
            </a:prstGeom>
            <a:solidFill>
              <a:srgbClr val="E6F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94809728-F3A4-43F0-8E50-AA67DBBD91BA}"/>
                </a:ext>
              </a:extLst>
            </p:cNvPr>
            <p:cNvSpPr/>
            <p:nvPr/>
          </p:nvSpPr>
          <p:spPr>
            <a:xfrm>
              <a:off x="3444424" y="4293095"/>
              <a:ext cx="648000" cy="108000"/>
            </a:xfrm>
            <a:prstGeom prst="rect">
              <a:avLst/>
            </a:prstGeom>
            <a:solidFill>
              <a:srgbClr val="FD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A0D495CE-C401-4FBC-9042-2F2CE7BADDBB}"/>
                </a:ext>
              </a:extLst>
            </p:cNvPr>
            <p:cNvSpPr/>
            <p:nvPr/>
          </p:nvSpPr>
          <p:spPr>
            <a:xfrm>
              <a:off x="6229827" y="4306743"/>
              <a:ext cx="99685" cy="543215"/>
            </a:xfrm>
            <a:prstGeom prst="rect">
              <a:avLst/>
            </a:prstGeom>
            <a:solidFill>
              <a:srgbClr val="63B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9B83A594-E679-4677-933F-C323FA2C027C}"/>
                </a:ext>
              </a:extLst>
            </p:cNvPr>
            <p:cNvSpPr/>
            <p:nvPr/>
          </p:nvSpPr>
          <p:spPr>
            <a:xfrm>
              <a:off x="5353586" y="3702303"/>
              <a:ext cx="108000" cy="513645"/>
            </a:xfrm>
            <a:prstGeom prst="rect">
              <a:avLst/>
            </a:prstGeom>
            <a:solidFill>
              <a:srgbClr val="F4F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3B17D846-564F-4FA3-B9EE-16083C4F4477}"/>
                </a:ext>
              </a:extLst>
            </p:cNvPr>
            <p:cNvSpPr/>
            <p:nvPr/>
          </p:nvSpPr>
          <p:spPr>
            <a:xfrm>
              <a:off x="5206047" y="2004512"/>
              <a:ext cx="99685" cy="379607"/>
            </a:xfrm>
            <a:prstGeom prst="rect">
              <a:avLst/>
            </a:prstGeom>
            <a:solidFill>
              <a:srgbClr val="A5D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51D1C18F-0394-41C3-8344-1C794C412A2C}"/>
                </a:ext>
              </a:extLst>
            </p:cNvPr>
            <p:cNvSpPr/>
            <p:nvPr/>
          </p:nvSpPr>
          <p:spPr>
            <a:xfrm>
              <a:off x="6243773" y="1983573"/>
              <a:ext cx="99685" cy="379607"/>
            </a:xfrm>
            <a:prstGeom prst="rect">
              <a:avLst/>
            </a:prstGeom>
            <a:solidFill>
              <a:srgbClr val="A5D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7E5C64C7-F5AD-4D24-944E-50C1D1D75CBB}"/>
                </a:ext>
              </a:extLst>
            </p:cNvPr>
            <p:cNvSpPr/>
            <p:nvPr/>
          </p:nvSpPr>
          <p:spPr>
            <a:xfrm>
              <a:off x="4181408" y="1361601"/>
              <a:ext cx="99685" cy="379607"/>
            </a:xfrm>
            <a:prstGeom prst="rect">
              <a:avLst/>
            </a:prstGeom>
            <a:solidFill>
              <a:srgbClr val="B2D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C0B7C607-F6A8-4651-B1D1-BBBAE06D41C5}"/>
                </a:ext>
              </a:extLst>
            </p:cNvPr>
            <p:cNvSpPr/>
            <p:nvPr/>
          </p:nvSpPr>
          <p:spPr>
            <a:xfrm>
              <a:off x="4333808" y="1385163"/>
              <a:ext cx="99685" cy="379607"/>
            </a:xfrm>
            <a:prstGeom prst="rect">
              <a:avLst/>
            </a:prstGeom>
            <a:solidFill>
              <a:srgbClr val="E6F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4B4FD626-BF03-4BBC-B0E4-A8BC76985921}"/>
              </a:ext>
            </a:extLst>
          </p:cNvPr>
          <p:cNvSpPr txBox="1"/>
          <p:nvPr/>
        </p:nvSpPr>
        <p:spPr>
          <a:xfrm>
            <a:off x="1635843" y="1426096"/>
            <a:ext cx="30338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優化路徑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49CF383-822C-45D1-9A22-EE3C9072C7DD}"/>
              </a:ext>
            </a:extLst>
          </p:cNvPr>
          <p:cNvGrpSpPr/>
          <p:nvPr/>
        </p:nvGrpSpPr>
        <p:grpSpPr>
          <a:xfrm>
            <a:off x="541611" y="1806799"/>
            <a:ext cx="5023514" cy="3365213"/>
            <a:chOff x="164147" y="2264422"/>
            <a:chExt cx="5023514" cy="3365213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726C3F3-E256-443F-96BB-6D6132E41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47" y="2264422"/>
              <a:ext cx="5023514" cy="3365213"/>
            </a:xfrm>
            <a:prstGeom prst="rect">
              <a:avLst/>
            </a:prstGeom>
          </p:spPr>
        </p:pic>
        <p:sp>
          <p:nvSpPr>
            <p:cNvPr id="210" name="箭號: 向右 209">
              <a:extLst>
                <a:ext uri="{FF2B5EF4-FFF2-40B4-BE49-F238E27FC236}">
                  <a16:creationId xmlns:a16="http://schemas.microsoft.com/office/drawing/2014/main" id="{9DE5EE16-8F2C-4DB8-9764-0FF8704A6E56}"/>
                </a:ext>
              </a:extLst>
            </p:cNvPr>
            <p:cNvSpPr/>
            <p:nvPr/>
          </p:nvSpPr>
          <p:spPr>
            <a:xfrm rot="5400000" flipH="1">
              <a:off x="3740150" y="4919604"/>
              <a:ext cx="388134" cy="308730"/>
            </a:xfrm>
            <a:prstGeom prst="rightArrow">
              <a:avLst/>
            </a:prstGeom>
            <a:solidFill>
              <a:srgbClr val="63B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1" name="箭號: 向右 210">
              <a:extLst>
                <a:ext uri="{FF2B5EF4-FFF2-40B4-BE49-F238E27FC236}">
                  <a16:creationId xmlns:a16="http://schemas.microsoft.com/office/drawing/2014/main" id="{C016AB8F-124D-4DDD-874C-CFD113C8A578}"/>
                </a:ext>
              </a:extLst>
            </p:cNvPr>
            <p:cNvSpPr/>
            <p:nvPr/>
          </p:nvSpPr>
          <p:spPr>
            <a:xfrm rot="5400000" flipH="1">
              <a:off x="3740564" y="4342243"/>
              <a:ext cx="388134" cy="308730"/>
            </a:xfrm>
            <a:prstGeom prst="rightArrow">
              <a:avLst/>
            </a:prstGeom>
            <a:solidFill>
              <a:srgbClr val="63B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箭號: 向右 211">
              <a:extLst>
                <a:ext uri="{FF2B5EF4-FFF2-40B4-BE49-F238E27FC236}">
                  <a16:creationId xmlns:a16="http://schemas.microsoft.com/office/drawing/2014/main" id="{8A2B15CD-2BC8-46F0-8A32-747F82468731}"/>
                </a:ext>
              </a:extLst>
            </p:cNvPr>
            <p:cNvSpPr/>
            <p:nvPr/>
          </p:nvSpPr>
          <p:spPr>
            <a:xfrm rot="10800000" flipH="1">
              <a:off x="4150724" y="4100408"/>
              <a:ext cx="388134" cy="308730"/>
            </a:xfrm>
            <a:prstGeom prst="rightArrow">
              <a:avLst/>
            </a:prstGeom>
            <a:solidFill>
              <a:srgbClr val="92D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箭號: 向右 212">
              <a:extLst>
                <a:ext uri="{FF2B5EF4-FFF2-40B4-BE49-F238E27FC236}">
                  <a16:creationId xmlns:a16="http://schemas.microsoft.com/office/drawing/2014/main" id="{0C7B0F97-6D35-481E-8EB7-7844FD80D86B}"/>
                </a:ext>
              </a:extLst>
            </p:cNvPr>
            <p:cNvSpPr/>
            <p:nvPr/>
          </p:nvSpPr>
          <p:spPr>
            <a:xfrm rot="5400000" flipH="1">
              <a:off x="4543196" y="3815331"/>
              <a:ext cx="388134" cy="308730"/>
            </a:xfrm>
            <a:prstGeom prst="rightArrow">
              <a:avLst/>
            </a:prstGeom>
            <a:solidFill>
              <a:srgbClr val="92D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箭號: 向右 213">
              <a:extLst>
                <a:ext uri="{FF2B5EF4-FFF2-40B4-BE49-F238E27FC236}">
                  <a16:creationId xmlns:a16="http://schemas.microsoft.com/office/drawing/2014/main" id="{9353BA3B-80DD-47F1-A2C1-3E20DC1016D6}"/>
                </a:ext>
              </a:extLst>
            </p:cNvPr>
            <p:cNvSpPr/>
            <p:nvPr/>
          </p:nvSpPr>
          <p:spPr>
            <a:xfrm rot="5400000" flipH="1">
              <a:off x="4547852" y="3212644"/>
              <a:ext cx="388134" cy="308730"/>
            </a:xfrm>
            <a:prstGeom prst="rightArrow">
              <a:avLst/>
            </a:prstGeom>
            <a:solidFill>
              <a:srgbClr val="BB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箭號: 向右 214">
              <a:extLst>
                <a:ext uri="{FF2B5EF4-FFF2-40B4-BE49-F238E27FC236}">
                  <a16:creationId xmlns:a16="http://schemas.microsoft.com/office/drawing/2014/main" id="{EA577395-8574-4FDF-B09A-10BE3557C21C}"/>
                </a:ext>
              </a:extLst>
            </p:cNvPr>
            <p:cNvSpPr/>
            <p:nvPr/>
          </p:nvSpPr>
          <p:spPr>
            <a:xfrm flipH="1">
              <a:off x="4098154" y="2954700"/>
              <a:ext cx="388134" cy="308730"/>
            </a:xfrm>
            <a:prstGeom prst="rightArrow">
              <a:avLst/>
            </a:prstGeom>
            <a:solidFill>
              <a:srgbClr val="BB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6" name="箭號: 向右 215">
              <a:extLst>
                <a:ext uri="{FF2B5EF4-FFF2-40B4-BE49-F238E27FC236}">
                  <a16:creationId xmlns:a16="http://schemas.microsoft.com/office/drawing/2014/main" id="{9806AF96-0AEB-42E2-AC86-6B5ED87B2C56}"/>
                </a:ext>
              </a:extLst>
            </p:cNvPr>
            <p:cNvSpPr/>
            <p:nvPr/>
          </p:nvSpPr>
          <p:spPr>
            <a:xfrm flipH="1">
              <a:off x="3291220" y="2959965"/>
              <a:ext cx="388134" cy="308730"/>
            </a:xfrm>
            <a:prstGeom prst="rightArrow">
              <a:avLst/>
            </a:prstGeom>
            <a:solidFill>
              <a:srgbClr val="BB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箭號: 向右 216">
              <a:extLst>
                <a:ext uri="{FF2B5EF4-FFF2-40B4-BE49-F238E27FC236}">
                  <a16:creationId xmlns:a16="http://schemas.microsoft.com/office/drawing/2014/main" id="{EB98741A-FE50-4947-ABB1-A1A96F7A81BE}"/>
                </a:ext>
              </a:extLst>
            </p:cNvPr>
            <p:cNvSpPr/>
            <p:nvPr/>
          </p:nvSpPr>
          <p:spPr>
            <a:xfrm rot="5400000" flipH="1">
              <a:off x="2910726" y="2642252"/>
              <a:ext cx="388134" cy="308730"/>
            </a:xfrm>
            <a:prstGeom prst="rightArrow">
              <a:avLst/>
            </a:prstGeom>
            <a:solidFill>
              <a:srgbClr val="D0E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箭號: 向右 217">
              <a:extLst>
                <a:ext uri="{FF2B5EF4-FFF2-40B4-BE49-F238E27FC236}">
                  <a16:creationId xmlns:a16="http://schemas.microsoft.com/office/drawing/2014/main" id="{E8337511-10B2-4296-8527-4DBC97DA2B8F}"/>
                </a:ext>
              </a:extLst>
            </p:cNvPr>
            <p:cNvSpPr/>
            <p:nvPr/>
          </p:nvSpPr>
          <p:spPr>
            <a:xfrm flipH="1">
              <a:off x="2448038" y="2412041"/>
              <a:ext cx="388134" cy="308730"/>
            </a:xfrm>
            <a:prstGeom prst="rightArrow">
              <a:avLst/>
            </a:prstGeom>
            <a:solidFill>
              <a:srgbClr val="D0E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箭號: 向右 218">
              <a:extLst>
                <a:ext uri="{FF2B5EF4-FFF2-40B4-BE49-F238E27FC236}">
                  <a16:creationId xmlns:a16="http://schemas.microsoft.com/office/drawing/2014/main" id="{9FB9330F-93EC-4F87-8EC3-E514B44A9038}"/>
                </a:ext>
              </a:extLst>
            </p:cNvPr>
            <p:cNvSpPr/>
            <p:nvPr/>
          </p:nvSpPr>
          <p:spPr>
            <a:xfrm flipH="1">
              <a:off x="1619066" y="2412041"/>
              <a:ext cx="388134" cy="308730"/>
            </a:xfrm>
            <a:prstGeom prst="rightArrow">
              <a:avLst/>
            </a:prstGeom>
            <a:solidFill>
              <a:srgbClr val="EAF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箭號: 向右 219">
              <a:extLst>
                <a:ext uri="{FF2B5EF4-FFF2-40B4-BE49-F238E27FC236}">
                  <a16:creationId xmlns:a16="http://schemas.microsoft.com/office/drawing/2014/main" id="{EF31BE3A-7AF9-4756-B60A-A71E4F1213C5}"/>
                </a:ext>
              </a:extLst>
            </p:cNvPr>
            <p:cNvSpPr/>
            <p:nvPr/>
          </p:nvSpPr>
          <p:spPr>
            <a:xfrm flipH="1">
              <a:off x="801237" y="2412041"/>
              <a:ext cx="388134" cy="308730"/>
            </a:xfrm>
            <a:prstGeom prst="rightArrow">
              <a:avLst/>
            </a:prstGeom>
            <a:solidFill>
              <a:srgbClr val="EAF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4F5360E6-F7FA-402D-8ABA-930A0BD23C14}"/>
              </a:ext>
            </a:extLst>
          </p:cNvPr>
          <p:cNvSpPr txBox="1"/>
          <p:nvPr/>
        </p:nvSpPr>
        <p:spPr>
          <a:xfrm>
            <a:off x="6506084" y="1429812"/>
            <a:ext cx="458341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視覺化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各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(State, Action)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的預期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23" name="箭號: 向右 222">
            <a:extLst>
              <a:ext uri="{FF2B5EF4-FFF2-40B4-BE49-F238E27FC236}">
                <a16:creationId xmlns:a16="http://schemas.microsoft.com/office/drawing/2014/main" id="{E5018C5C-8B1F-49EF-AFD7-3C56FC23F4D3}"/>
              </a:ext>
            </a:extLst>
          </p:cNvPr>
          <p:cNvSpPr/>
          <p:nvPr/>
        </p:nvSpPr>
        <p:spPr>
          <a:xfrm rot="16200000" flipH="1">
            <a:off x="3275809" y="2871126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箭號: 向右 223">
            <a:extLst>
              <a:ext uri="{FF2B5EF4-FFF2-40B4-BE49-F238E27FC236}">
                <a16:creationId xmlns:a16="http://schemas.microsoft.com/office/drawing/2014/main" id="{6F77386A-0BB2-410C-99C9-824C66AD4D58}"/>
              </a:ext>
            </a:extLst>
          </p:cNvPr>
          <p:cNvSpPr/>
          <p:nvPr/>
        </p:nvSpPr>
        <p:spPr>
          <a:xfrm flipH="1">
            <a:off x="2791032" y="3055305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箭號: 向右 224">
            <a:extLst>
              <a:ext uri="{FF2B5EF4-FFF2-40B4-BE49-F238E27FC236}">
                <a16:creationId xmlns:a16="http://schemas.microsoft.com/office/drawing/2014/main" id="{ECFF7C71-C143-4A70-80BD-EA933DFBED6F}"/>
              </a:ext>
            </a:extLst>
          </p:cNvPr>
          <p:cNvSpPr/>
          <p:nvPr/>
        </p:nvSpPr>
        <p:spPr>
          <a:xfrm flipH="1">
            <a:off x="1986793" y="3619299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箭號: 向右 225">
            <a:extLst>
              <a:ext uri="{FF2B5EF4-FFF2-40B4-BE49-F238E27FC236}">
                <a16:creationId xmlns:a16="http://schemas.microsoft.com/office/drawing/2014/main" id="{8FA52062-569E-464D-B085-909EA352FF45}"/>
              </a:ext>
            </a:extLst>
          </p:cNvPr>
          <p:cNvSpPr/>
          <p:nvPr/>
        </p:nvSpPr>
        <p:spPr>
          <a:xfrm flipH="1">
            <a:off x="1148727" y="3636707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箭號: 向右 226">
            <a:extLst>
              <a:ext uri="{FF2B5EF4-FFF2-40B4-BE49-F238E27FC236}">
                <a16:creationId xmlns:a16="http://schemas.microsoft.com/office/drawing/2014/main" id="{77641F7D-D8E7-4BF1-89C2-8342941461C0}"/>
              </a:ext>
            </a:extLst>
          </p:cNvPr>
          <p:cNvSpPr/>
          <p:nvPr/>
        </p:nvSpPr>
        <p:spPr>
          <a:xfrm rot="5400000" flipH="1">
            <a:off x="762622" y="3294353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9" name="箭號: 向右 228">
            <a:extLst>
              <a:ext uri="{FF2B5EF4-FFF2-40B4-BE49-F238E27FC236}">
                <a16:creationId xmlns:a16="http://schemas.microsoft.com/office/drawing/2014/main" id="{4DAE2800-E56A-4386-A3F2-A705405472DB}"/>
              </a:ext>
            </a:extLst>
          </p:cNvPr>
          <p:cNvSpPr/>
          <p:nvPr/>
        </p:nvSpPr>
        <p:spPr>
          <a:xfrm rot="5400000" flipH="1">
            <a:off x="762622" y="2741373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0" name="箭號: 向右 229">
            <a:extLst>
              <a:ext uri="{FF2B5EF4-FFF2-40B4-BE49-F238E27FC236}">
                <a16:creationId xmlns:a16="http://schemas.microsoft.com/office/drawing/2014/main" id="{133480B2-8610-4B37-8D5C-84C732A5B718}"/>
              </a:ext>
            </a:extLst>
          </p:cNvPr>
          <p:cNvSpPr/>
          <p:nvPr/>
        </p:nvSpPr>
        <p:spPr>
          <a:xfrm rot="5400000" flipH="1">
            <a:off x="773141" y="2191453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1" name="箭號: 向右 230">
            <a:extLst>
              <a:ext uri="{FF2B5EF4-FFF2-40B4-BE49-F238E27FC236}">
                <a16:creationId xmlns:a16="http://schemas.microsoft.com/office/drawing/2014/main" id="{9CD2495B-B83A-44DF-AA2B-8C5D54BCEF12}"/>
              </a:ext>
            </a:extLst>
          </p:cNvPr>
          <p:cNvSpPr/>
          <p:nvPr/>
        </p:nvSpPr>
        <p:spPr>
          <a:xfrm rot="16200000" flipH="1">
            <a:off x="2442600" y="3367401"/>
            <a:ext cx="388134" cy="308730"/>
          </a:xfrm>
          <a:prstGeom prst="rightArrow">
            <a:avLst/>
          </a:prstGeom>
          <a:solidFill>
            <a:srgbClr val="F7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8BB4D70-394F-40B1-BDFB-D199479ECE82}"/>
              </a:ext>
            </a:extLst>
          </p:cNvPr>
          <p:cNvGrpSpPr/>
          <p:nvPr/>
        </p:nvGrpSpPr>
        <p:grpSpPr>
          <a:xfrm>
            <a:off x="6466557" y="2043395"/>
            <a:ext cx="4532917" cy="2844028"/>
            <a:chOff x="6089093" y="2501018"/>
            <a:chExt cx="4532917" cy="2844028"/>
          </a:xfrm>
        </p:grpSpPr>
        <p:sp>
          <p:nvSpPr>
            <p:cNvPr id="222" name="箭號: 向右 221">
              <a:extLst>
                <a:ext uri="{FF2B5EF4-FFF2-40B4-BE49-F238E27FC236}">
                  <a16:creationId xmlns:a16="http://schemas.microsoft.com/office/drawing/2014/main" id="{C467B0E8-8C97-420E-8A48-ECD1A5616D2C}"/>
                </a:ext>
              </a:extLst>
            </p:cNvPr>
            <p:cNvSpPr/>
            <p:nvPr/>
          </p:nvSpPr>
          <p:spPr>
            <a:xfrm rot="10800000" flipH="1">
              <a:off x="6281196" y="2501018"/>
              <a:ext cx="2520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2" name="箭號: 向右 231">
              <a:extLst>
                <a:ext uri="{FF2B5EF4-FFF2-40B4-BE49-F238E27FC236}">
                  <a16:creationId xmlns:a16="http://schemas.microsoft.com/office/drawing/2014/main" id="{1489C23F-4B70-4926-AA97-425C56CF096B}"/>
                </a:ext>
              </a:extLst>
            </p:cNvPr>
            <p:cNvSpPr/>
            <p:nvPr/>
          </p:nvSpPr>
          <p:spPr>
            <a:xfrm rot="10800000" flipH="1">
              <a:off x="8820035" y="3074858"/>
              <a:ext cx="1728000" cy="5629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3" name="箭號: 向右 232">
              <a:extLst>
                <a:ext uri="{FF2B5EF4-FFF2-40B4-BE49-F238E27FC236}">
                  <a16:creationId xmlns:a16="http://schemas.microsoft.com/office/drawing/2014/main" id="{A1AC577B-9435-4CEC-8DFC-4BB9B4D4497A}"/>
                </a:ext>
              </a:extLst>
            </p:cNvPr>
            <p:cNvSpPr/>
            <p:nvPr/>
          </p:nvSpPr>
          <p:spPr>
            <a:xfrm rot="10800000" flipH="1">
              <a:off x="9693130" y="5288756"/>
              <a:ext cx="864000" cy="5629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4" name="箭號: 向右 233">
              <a:extLst>
                <a:ext uri="{FF2B5EF4-FFF2-40B4-BE49-F238E27FC236}">
                  <a16:creationId xmlns:a16="http://schemas.microsoft.com/office/drawing/2014/main" id="{7CFBB7A2-C67B-4AC7-8075-68144ABB3F94}"/>
                </a:ext>
              </a:extLst>
            </p:cNvPr>
            <p:cNvSpPr/>
            <p:nvPr/>
          </p:nvSpPr>
          <p:spPr>
            <a:xfrm rot="16200000" flipH="1">
              <a:off x="9216674" y="4681697"/>
              <a:ext cx="1008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5" name="箭號: 向右 234">
              <a:extLst>
                <a:ext uri="{FF2B5EF4-FFF2-40B4-BE49-F238E27FC236}">
                  <a16:creationId xmlns:a16="http://schemas.microsoft.com/office/drawing/2014/main" id="{7881642D-C213-4E96-A900-EAD25FB6DF63}"/>
                </a:ext>
              </a:extLst>
            </p:cNvPr>
            <p:cNvSpPr/>
            <p:nvPr/>
          </p:nvSpPr>
          <p:spPr>
            <a:xfrm rot="16200000" flipH="1">
              <a:off x="10089210" y="3634574"/>
              <a:ext cx="1008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箭號: 向右 235">
              <a:extLst>
                <a:ext uri="{FF2B5EF4-FFF2-40B4-BE49-F238E27FC236}">
                  <a16:creationId xmlns:a16="http://schemas.microsoft.com/office/drawing/2014/main" id="{6491F719-F2D0-49A4-A394-E98323D28E3A}"/>
                </a:ext>
              </a:extLst>
            </p:cNvPr>
            <p:cNvSpPr/>
            <p:nvPr/>
          </p:nvSpPr>
          <p:spPr>
            <a:xfrm rot="16200000" flipH="1">
              <a:off x="8617077" y="2776425"/>
              <a:ext cx="396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箭號: 向右 236">
              <a:extLst>
                <a:ext uri="{FF2B5EF4-FFF2-40B4-BE49-F238E27FC236}">
                  <a16:creationId xmlns:a16="http://schemas.microsoft.com/office/drawing/2014/main" id="{B8C8D5F8-98AD-4AC0-A69F-C7AC9AEE8683}"/>
                </a:ext>
              </a:extLst>
            </p:cNvPr>
            <p:cNvSpPr/>
            <p:nvPr/>
          </p:nvSpPr>
          <p:spPr>
            <a:xfrm flipH="1">
              <a:off x="9846821" y="4193219"/>
              <a:ext cx="720000" cy="5629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8" name="箭號: 向右 237">
              <a:extLst>
                <a:ext uri="{FF2B5EF4-FFF2-40B4-BE49-F238E27FC236}">
                  <a16:creationId xmlns:a16="http://schemas.microsoft.com/office/drawing/2014/main" id="{5D2C4461-AEEB-427F-BD34-3A6AA5BBA9D2}"/>
                </a:ext>
              </a:extLst>
            </p:cNvPr>
            <p:cNvSpPr/>
            <p:nvPr/>
          </p:nvSpPr>
          <p:spPr>
            <a:xfrm rot="16200000" flipH="1">
              <a:off x="5919893" y="2874482"/>
              <a:ext cx="396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箭號: 向右 238">
              <a:extLst>
                <a:ext uri="{FF2B5EF4-FFF2-40B4-BE49-F238E27FC236}">
                  <a16:creationId xmlns:a16="http://schemas.microsoft.com/office/drawing/2014/main" id="{F3B71047-AC65-4215-B0E1-92ADE2CFEFB5}"/>
                </a:ext>
              </a:extLst>
            </p:cNvPr>
            <p:cNvSpPr/>
            <p:nvPr/>
          </p:nvSpPr>
          <p:spPr>
            <a:xfrm rot="5400000" flipH="1">
              <a:off x="6078130" y="2864656"/>
              <a:ext cx="396000" cy="57600"/>
            </a:xfrm>
            <a:prstGeom prst="rightArrow">
              <a:avLst>
                <a:gd name="adj1" fmla="val 50000"/>
                <a:gd name="adj2" fmla="val 933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66E7B0E-9277-42F9-B8C8-27016B313BF5}"/>
                  </a:ext>
                </a:extLst>
              </p:cNvPr>
              <p:cNvSpPr txBox="1"/>
              <p:nvPr/>
            </p:nvSpPr>
            <p:spPr>
              <a:xfrm>
                <a:off x="0" y="6443227"/>
                <a:ext cx="8519375" cy="2496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※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衍生思考：如果迷宮大小是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lt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lt"/>
                            <a:ea typeface="微軟正黑體" panose="020B06040305040402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lt"/>
                            <a:ea typeface="微軟正黑體" panose="020B0604030504040204" pitchFamily="34" charset="-120"/>
                          </a:rPr>
                          <m:t>999</m:t>
                        </m:r>
                      </m:sup>
                    </m:sSup>
                    <m:r>
                      <a:rPr lang="en-US" altLang="zh-TW" sz="1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1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lt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10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lt"/>
                            <a:ea typeface="微軟正黑體" panose="020B06040305040402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10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lt"/>
                            <a:ea typeface="微軟正黑體" panose="020B0604030504040204" pitchFamily="34" charset="-120"/>
                          </a:rPr>
                          <m:t>999</m:t>
                        </m:r>
                      </m:sup>
                    </m:sSup>
                  </m:oMath>
                </a14:m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，不就永遠走不到終點？請參考稀疏獎勵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(https://www.youtube.com/watch?v=-5cCWhu0OaM&amp;ab_channel=Hung-yiLee)</a:t>
                </a:r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66E7B0E-9277-42F9-B8C8-27016B313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43227"/>
                <a:ext cx="8519375" cy="249684"/>
              </a:xfrm>
              <a:prstGeom prst="rect">
                <a:avLst/>
              </a:prstGeom>
              <a:blipFill>
                <a:blip r:embed="rId5"/>
                <a:stretch>
                  <a:fillRect b="-97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62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369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7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4246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神經網路結合強化學習</a:t>
            </a:r>
            <a:endParaRPr lang="en-US" altLang="zh-TW" sz="180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6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表格結構有其極限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4814D11-4F08-471B-87DE-B49F255F02AF}"/>
                  </a:ext>
                </a:extLst>
              </p:cNvPr>
              <p:cNvSpPr txBox="1"/>
              <p:nvPr/>
            </p:nvSpPr>
            <p:spPr>
              <a:xfrm>
                <a:off x="606073" y="2439992"/>
                <a:ext cx="1955669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State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4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Action</a:t>
                </a:r>
                <a:endParaRPr lang="en-US" altLang="zh-TW" sz="12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4814D11-4F08-471B-87DE-B49F255F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3" y="2439992"/>
                <a:ext cx="1955669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>
            <a:extLst>
              <a:ext uri="{FF2B5EF4-FFF2-40B4-BE49-F238E27FC236}">
                <a16:creationId xmlns:a16="http://schemas.microsoft.com/office/drawing/2014/main" id="{3EA27386-4D24-462C-BDEC-64890B3BB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19" y="2728393"/>
            <a:ext cx="1568238" cy="1779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1ECC5B-4A22-43D2-8C82-09D516E4E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883" y="2716991"/>
            <a:ext cx="2179031" cy="3029288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D33AA1-D00B-491A-8A55-CE32EC145DD8}"/>
              </a:ext>
            </a:extLst>
          </p:cNvPr>
          <p:cNvSpPr txBox="1"/>
          <p:nvPr/>
        </p:nvSpPr>
        <p:spPr>
          <a:xfrm>
            <a:off x="3558390" y="2439991"/>
            <a:ext cx="81204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4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F44D3D79-20FC-409E-945B-59DE3FD868E3}"/>
              </a:ext>
            </a:extLst>
          </p:cNvPr>
          <p:cNvGrpSpPr/>
          <p:nvPr/>
        </p:nvGrpSpPr>
        <p:grpSpPr>
          <a:xfrm>
            <a:off x="6274443" y="2826073"/>
            <a:ext cx="2450779" cy="2390959"/>
            <a:chOff x="1211636" y="2855435"/>
            <a:chExt cx="1435100" cy="1401725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38870D6-2894-4340-9B0E-ADB09C32E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1636" y="2855435"/>
              <a:ext cx="1435100" cy="1401725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CDE43AC-6A79-4224-A230-66D856062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0362" y="2893372"/>
              <a:ext cx="160810" cy="10080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79F229C-0541-4FA9-BC47-3146AAFFE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4889" y="2893372"/>
              <a:ext cx="160810" cy="10080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404DD96-A6DB-4BD0-B3F2-99C469D0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20705" y="3801197"/>
              <a:ext cx="166687" cy="138112"/>
            </a:xfrm>
            <a:prstGeom prst="rect">
              <a:avLst/>
            </a:prstGeom>
          </p:spPr>
        </p:pic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830CCFBF-BF32-42DA-8316-0C62A65A2955}"/>
              </a:ext>
            </a:extLst>
          </p:cNvPr>
          <p:cNvSpPr/>
          <p:nvPr/>
        </p:nvSpPr>
        <p:spPr>
          <a:xfrm>
            <a:off x="462895" y="1939895"/>
            <a:ext cx="4654285" cy="39832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D02241F-7C4C-4DDC-BB13-A770C1C5C4C5}"/>
              </a:ext>
            </a:extLst>
          </p:cNvPr>
          <p:cNvSpPr txBox="1"/>
          <p:nvPr/>
        </p:nvSpPr>
        <p:spPr>
          <a:xfrm>
            <a:off x="1993084" y="1770617"/>
            <a:ext cx="1267553" cy="3385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0537DA-8874-4CE8-AC7C-5DB78AAFDEBA}"/>
              </a:ext>
            </a:extLst>
          </p:cNvPr>
          <p:cNvSpPr/>
          <p:nvPr/>
        </p:nvSpPr>
        <p:spPr>
          <a:xfrm>
            <a:off x="5724071" y="1939894"/>
            <a:ext cx="6257520" cy="39832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72405A7-61F1-4794-8A94-94F244A19436}"/>
              </a:ext>
            </a:extLst>
          </p:cNvPr>
          <p:cNvSpPr txBox="1"/>
          <p:nvPr/>
        </p:nvSpPr>
        <p:spPr>
          <a:xfrm>
            <a:off x="8176919" y="1770208"/>
            <a:ext cx="1267553" cy="3385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863C5B6-1DA6-4CAE-B964-BE8C7108DB52}"/>
                  </a:ext>
                </a:extLst>
              </p:cNvPr>
              <p:cNvSpPr txBox="1"/>
              <p:nvPr/>
            </p:nvSpPr>
            <p:spPr>
              <a:xfrm>
                <a:off x="6581688" y="2212465"/>
                <a:ext cx="1582781" cy="2462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長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210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寬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160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1000" dirty="0">
                    <a:solidFill>
                      <a:srgbClr val="0070C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RGB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3)</a:t>
                </a:r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863C5B6-1DA6-4CAE-B964-BE8C7108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88" y="2212465"/>
                <a:ext cx="1582781" cy="24622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>
            <a:extLst>
              <a:ext uri="{FF2B5EF4-FFF2-40B4-BE49-F238E27FC236}">
                <a16:creationId xmlns:a16="http://schemas.microsoft.com/office/drawing/2014/main" id="{5AF04067-6B39-48F6-9C00-FC8D0B111140}"/>
              </a:ext>
            </a:extLst>
          </p:cNvPr>
          <p:cNvSpPr txBox="1"/>
          <p:nvPr/>
        </p:nvSpPr>
        <p:spPr>
          <a:xfrm>
            <a:off x="6085205" y="2446218"/>
            <a:ext cx="92446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像素值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7695A3C-697F-4322-9BE4-79FAB6502E1B}"/>
                  </a:ext>
                </a:extLst>
              </p:cNvPr>
              <p:cNvSpPr txBox="1"/>
              <p:nvPr/>
            </p:nvSpPr>
            <p:spPr>
              <a:xfrm>
                <a:off x="7847336" y="2440898"/>
                <a:ext cx="493918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≈</m:t>
                      </m:r>
                    </m:oMath>
                  </m:oMathPara>
                </a14:m>
                <a:endPara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7695A3C-697F-4322-9BE4-79FAB6502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336" y="2440898"/>
                <a:ext cx="49391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620AFD-72ED-4C4B-83BF-330FF0615644}"/>
              </a:ext>
            </a:extLst>
          </p:cNvPr>
          <p:cNvSpPr txBox="1"/>
          <p:nvPr/>
        </p:nvSpPr>
        <p:spPr>
          <a:xfrm>
            <a:off x="8448371" y="2212464"/>
            <a:ext cx="68125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100,800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7529E70-8094-41DB-BE2E-D5781D47C105}"/>
              </a:ext>
            </a:extLst>
          </p:cNvPr>
          <p:cNvSpPr txBox="1"/>
          <p:nvPr/>
        </p:nvSpPr>
        <p:spPr>
          <a:xfrm>
            <a:off x="8228749" y="2446415"/>
            <a:ext cx="54191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256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20D644-FEC3-43AE-80FA-D4965E8E0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008" y="2709987"/>
            <a:ext cx="2158343" cy="764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6704265-4981-4CB9-AFB8-CFF352F11CFD}"/>
                  </a:ext>
                </a:extLst>
              </p:cNvPr>
              <p:cNvSpPr txBox="1"/>
              <p:nvPr/>
            </p:nvSpPr>
            <p:spPr>
              <a:xfrm>
                <a:off x="10332137" y="2415433"/>
                <a:ext cx="681257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TW" sz="12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</m:oMath>
                </a14:m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rPr>
                  <a:t>3 </a:t>
                </a:r>
                <a:endParaRPr lang="en-US" altLang="zh-TW" sz="1200" b="1" dirty="0">
                  <a:solidFill>
                    <a:srgbClr val="0070C0"/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6704265-4981-4CB9-AFB8-CFF352F11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137" y="2415433"/>
                <a:ext cx="681257" cy="276999"/>
              </a:xfrm>
              <a:prstGeom prst="rect">
                <a:avLst/>
              </a:prstGeom>
              <a:blipFill>
                <a:blip r:embed="rId12"/>
                <a:stretch>
                  <a:fillRect t="-2174" b="-130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>
            <a:extLst>
              <a:ext uri="{FF2B5EF4-FFF2-40B4-BE49-F238E27FC236}">
                <a16:creationId xmlns:a16="http://schemas.microsoft.com/office/drawing/2014/main" id="{CB0DD83A-4148-408C-8EBF-294F1886554E}"/>
              </a:ext>
            </a:extLst>
          </p:cNvPr>
          <p:cNvSpPr txBox="1"/>
          <p:nvPr/>
        </p:nvSpPr>
        <p:spPr>
          <a:xfrm>
            <a:off x="9484641" y="3671962"/>
            <a:ext cx="2505090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為了玩一個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1978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年的電動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耗盡電腦資源？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5872F6E-BBEA-4904-A6F7-E9D3318D551E}"/>
              </a:ext>
            </a:extLst>
          </p:cNvPr>
          <p:cNvSpPr txBox="1"/>
          <p:nvPr/>
        </p:nvSpPr>
        <p:spPr>
          <a:xfrm>
            <a:off x="309524" y="1079153"/>
            <a:ext cx="527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Environment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的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組合無法窮舉呢？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552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強化學習的科技奇異點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F735DC-E001-4583-A498-271235F0903B}"/>
              </a:ext>
            </a:extLst>
          </p:cNvPr>
          <p:cNvSpPr txBox="1"/>
          <p:nvPr/>
        </p:nvSpPr>
        <p:spPr>
          <a:xfrm>
            <a:off x="4316660" y="1127694"/>
            <a:ext cx="28893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近代強化學習復興的起點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C11A26-C31B-490D-8443-06190672A086}"/>
              </a:ext>
            </a:extLst>
          </p:cNvPr>
          <p:cNvSpPr txBox="1"/>
          <p:nvPr/>
        </p:nvSpPr>
        <p:spPr>
          <a:xfrm>
            <a:off x="2268700" y="2235200"/>
            <a:ext cx="2645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2013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於</a:t>
            </a:r>
            <a:r>
              <a:rPr lang="en-US" altLang="zh-TW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arXiv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發布預印本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B36A57-E089-4E3C-B59C-CE5227C6630F}"/>
              </a:ext>
            </a:extLst>
          </p:cNvPr>
          <p:cNvGrpSpPr/>
          <p:nvPr/>
        </p:nvGrpSpPr>
        <p:grpSpPr>
          <a:xfrm>
            <a:off x="1029993" y="2753267"/>
            <a:ext cx="4661109" cy="3758617"/>
            <a:chOff x="846159" y="2377951"/>
            <a:chExt cx="4661109" cy="375861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187C553-3EED-403B-B585-08DF7390D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755" y="3945516"/>
              <a:ext cx="3130075" cy="109552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3BC8233-AD9D-4DED-BAD0-A3495ECCC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983" y="5041042"/>
              <a:ext cx="4654285" cy="109552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451016E-6C61-4C2D-ACE0-031451E8C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111" y="2377951"/>
              <a:ext cx="4398215" cy="1473402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C40A2BB-687A-497F-AC6C-4FDA60BDD91C}"/>
                </a:ext>
              </a:extLst>
            </p:cNvPr>
            <p:cNvSpPr/>
            <p:nvPr/>
          </p:nvSpPr>
          <p:spPr>
            <a:xfrm>
              <a:off x="846159" y="2398423"/>
              <a:ext cx="4654285" cy="373814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8521B30-1B72-476B-BED5-5116F5F0AED5}"/>
              </a:ext>
            </a:extLst>
          </p:cNvPr>
          <p:cNvSpPr txBox="1"/>
          <p:nvPr/>
        </p:nvSpPr>
        <p:spPr>
          <a:xfrm>
            <a:off x="4796542" y="1560822"/>
            <a:ext cx="1929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神經網路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作為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Agent</a:t>
            </a:r>
          </a:p>
          <a:p>
            <a:r>
              <a:rPr lang="zh-TW" altLang="en-US" sz="12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遊戲畫面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作為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Environment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20202E1-5A21-4012-905C-F99175CFC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712" y="2793056"/>
            <a:ext cx="3402212" cy="3738145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426A7C-0F96-4FDD-A773-B3A4CEB3D33D}"/>
              </a:ext>
            </a:extLst>
          </p:cNvPr>
          <p:cNvSpPr txBox="1"/>
          <p:nvPr/>
        </p:nvSpPr>
        <p:spPr>
          <a:xfrm>
            <a:off x="7695255" y="2237069"/>
            <a:ext cx="240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2015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登上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 Nature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期刊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A438EA6-67DD-4356-859D-52CB5686ED26}"/>
              </a:ext>
            </a:extLst>
          </p:cNvPr>
          <p:cNvSpPr txBox="1"/>
          <p:nvPr/>
        </p:nvSpPr>
        <p:spPr>
          <a:xfrm>
            <a:off x="6995091" y="2513286"/>
            <a:ext cx="3599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《Human-level control through deep reinforcement learning》</a:t>
            </a:r>
          </a:p>
        </p:txBody>
      </p:sp>
    </p:spTree>
    <p:extLst>
      <p:ext uri="{BB962C8B-B14F-4D97-AF65-F5344CB8AC3E}">
        <p14:creationId xmlns:p14="http://schemas.microsoft.com/office/powerpoint/2010/main" val="495353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將</a:t>
            </a: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方程式當作資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訊壓縮技術</a:t>
            </a:r>
            <a:endParaRPr lang="en-US" altLang="zh-TW" sz="180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B58FAF0A-F275-4589-9135-EB83D9D9A884}"/>
              </a:ext>
            </a:extLst>
          </p:cNvPr>
          <p:cNvSpPr txBox="1"/>
          <p:nvPr/>
        </p:nvSpPr>
        <p:spPr>
          <a:xfrm>
            <a:off x="3904618" y="2043171"/>
            <a:ext cx="325130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為什麼神經網路可以取代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6133872B-B815-4B75-9C44-ED8BF203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24" y="3669181"/>
            <a:ext cx="2450900" cy="1288035"/>
          </a:xfrm>
          <a:prstGeom prst="rect">
            <a:avLst/>
          </a:prstGeom>
        </p:spPr>
      </p:pic>
      <p:sp>
        <p:nvSpPr>
          <p:cNvPr id="98" name="文字方塊 97">
            <a:extLst>
              <a:ext uri="{FF2B5EF4-FFF2-40B4-BE49-F238E27FC236}">
                <a16:creationId xmlns:a16="http://schemas.microsoft.com/office/drawing/2014/main" id="{245FE0E1-BF5B-4350-B4EB-50180EAD1A76}"/>
              </a:ext>
            </a:extLst>
          </p:cNvPr>
          <p:cNvSpPr txBox="1"/>
          <p:nvPr/>
        </p:nvSpPr>
        <p:spPr>
          <a:xfrm>
            <a:off x="2215124" y="2714468"/>
            <a:ext cx="2450900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父母身高預測子女身高為例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915B9990-2264-4F4D-ABCD-A4D5AE0649BD}"/>
              </a:ext>
            </a:extLst>
          </p:cNvPr>
          <p:cNvSpPr txBox="1"/>
          <p:nvPr/>
        </p:nvSpPr>
        <p:spPr>
          <a:xfrm>
            <a:off x="1970543" y="3411734"/>
            <a:ext cx="193407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預測子女身高方程式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AA5CC2C-784A-46D2-A9AF-4C1999A5E059}"/>
              </a:ext>
            </a:extLst>
          </p:cNvPr>
          <p:cNvSpPr txBox="1"/>
          <p:nvPr/>
        </p:nvSpPr>
        <p:spPr>
          <a:xfrm>
            <a:off x="6856526" y="2705193"/>
            <a:ext cx="257128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子女身高預測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</a:t>
            </a:r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0905415B-B8CC-4D39-BD04-1846AE015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273" y="3473845"/>
            <a:ext cx="2119117" cy="1646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883807D0-BC81-477F-AABA-D857EBAE0D4C}"/>
                  </a:ext>
                </a:extLst>
              </p:cNvPr>
              <p:cNvSpPr txBox="1"/>
              <p:nvPr/>
            </p:nvSpPr>
            <p:spPr>
              <a:xfrm>
                <a:off x="5032054" y="4039274"/>
                <a:ext cx="39433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00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883807D0-BC81-477F-AABA-D857EBAE0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054" y="4039274"/>
                <a:ext cx="3943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C20271D-43C8-4135-8189-3EF2FF5ABCB3}"/>
              </a:ext>
            </a:extLst>
          </p:cNvPr>
          <p:cNvSpPr txBox="1"/>
          <p:nvPr/>
        </p:nvSpPr>
        <p:spPr>
          <a:xfrm>
            <a:off x="5998071" y="4066163"/>
            <a:ext cx="80574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Env.</a:t>
            </a: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全部組合 </a:t>
            </a:r>
            <a:endParaRPr lang="en-US" altLang="zh-TW" sz="1200" b="1" dirty="0">
              <a:solidFill>
                <a:srgbClr val="0070C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56F6BAA7-6DA0-4434-B37D-40A1B4016E76}"/>
              </a:ext>
            </a:extLst>
          </p:cNvPr>
          <p:cNvSpPr txBox="1"/>
          <p:nvPr/>
        </p:nvSpPr>
        <p:spPr>
          <a:xfrm>
            <a:off x="8144584" y="3266002"/>
            <a:ext cx="7308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Action</a:t>
            </a:r>
            <a:endParaRPr lang="en-US" altLang="zh-TW" sz="1200" b="1" dirty="0">
              <a:solidFill>
                <a:srgbClr val="0070C0"/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DB6D66B-3298-4E04-BEFB-7C76D337CA48}"/>
              </a:ext>
            </a:extLst>
          </p:cNvPr>
          <p:cNvSpPr txBox="1"/>
          <p:nvPr/>
        </p:nvSpPr>
        <p:spPr>
          <a:xfrm>
            <a:off x="3261275" y="1227958"/>
            <a:ext cx="460771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Q-table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壓縮成方程式，降低表格儲存成本；</a:t>
            </a:r>
            <a:endParaRPr lang="en-US" altLang="zh-TW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而神經網路技術本質上就是大量方程式的集合體</a:t>
            </a:r>
            <a:endParaRPr lang="en-US" altLang="zh-TW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7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以神經網路玩太空入侵者為例</a:t>
            </a:r>
            <a:r>
              <a:rPr lang="zh-TW" altLang="en-US" sz="1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endParaRPr lang="en-US" altLang="zh-TW" sz="1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21261BB-BC7F-47EA-B700-54E88E8BC893}"/>
              </a:ext>
            </a:extLst>
          </p:cNvPr>
          <p:cNvSpPr txBox="1"/>
          <p:nvPr/>
        </p:nvSpPr>
        <p:spPr>
          <a:xfrm>
            <a:off x="3191775" y="985817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6A28D3-8970-4A05-BEC2-B97743B1CB90}"/>
              </a:ext>
            </a:extLst>
          </p:cNvPr>
          <p:cNvSpPr txBox="1"/>
          <p:nvPr/>
        </p:nvSpPr>
        <p:spPr>
          <a:xfrm>
            <a:off x="5507237" y="2597814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B70179-8CB4-4F20-B523-655BDD40D055}"/>
              </a:ext>
            </a:extLst>
          </p:cNvPr>
          <p:cNvSpPr txBox="1"/>
          <p:nvPr/>
        </p:nvSpPr>
        <p:spPr>
          <a:xfrm>
            <a:off x="2781398" y="4536919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6BEBC-0E09-41DC-869D-F5AE9330EF96}"/>
              </a:ext>
            </a:extLst>
          </p:cNvPr>
          <p:cNvSpPr txBox="1"/>
          <p:nvPr/>
        </p:nvSpPr>
        <p:spPr>
          <a:xfrm>
            <a:off x="753886" y="284730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8E7163-F8A3-4721-B2A0-5A1E1EE6FE0D}"/>
              </a:ext>
            </a:extLst>
          </p:cNvPr>
          <p:cNvSpPr txBox="1"/>
          <p:nvPr/>
        </p:nvSpPr>
        <p:spPr>
          <a:xfrm>
            <a:off x="2929351" y="315165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33068E-6CA6-4243-8638-6C86ACADDAFA}"/>
              </a:ext>
            </a:extLst>
          </p:cNvPr>
          <p:cNvSpPr txBox="1"/>
          <p:nvPr/>
        </p:nvSpPr>
        <p:spPr>
          <a:xfrm>
            <a:off x="2757545" y="4749188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67C44A-C905-4CB5-959E-45C34AF7DD07}"/>
              </a:ext>
            </a:extLst>
          </p:cNvPr>
          <p:cNvSpPr txBox="1"/>
          <p:nvPr/>
        </p:nvSpPr>
        <p:spPr>
          <a:xfrm>
            <a:off x="2961015" y="1221819"/>
            <a:ext cx="10405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728BAA-87A4-4B3D-99CB-D1ADF50F0CD3}"/>
              </a:ext>
            </a:extLst>
          </p:cNvPr>
          <p:cNvSpPr txBox="1"/>
          <p:nvPr/>
        </p:nvSpPr>
        <p:spPr>
          <a:xfrm>
            <a:off x="523644" y="31061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7295E93-82CB-47C0-A07D-3943F1FA7655}"/>
              </a:ext>
            </a:extLst>
          </p:cNvPr>
          <p:cNvGrpSpPr/>
          <p:nvPr/>
        </p:nvGrpSpPr>
        <p:grpSpPr>
          <a:xfrm>
            <a:off x="4985237" y="1971969"/>
            <a:ext cx="1108169" cy="504000"/>
            <a:chOff x="7360106" y="1712103"/>
            <a:chExt cx="1108169" cy="50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F37C01-8C0A-472B-B4C9-9D6EDA24B613}"/>
                </a:ext>
              </a:extLst>
            </p:cNvPr>
            <p:cNvSpPr/>
            <p:nvPr/>
          </p:nvSpPr>
          <p:spPr>
            <a:xfrm>
              <a:off x="7360106" y="1714673"/>
              <a:ext cx="104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D60761D3-25A6-4FDE-8DD5-027640F76D09}"/>
                </a:ext>
              </a:extLst>
            </p:cNvPr>
            <p:cNvSpPr/>
            <p:nvPr/>
          </p:nvSpPr>
          <p:spPr>
            <a:xfrm rot="16200000" flipH="1">
              <a:off x="81522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249409-BEEF-4096-8E53-EEE892A05D4F}"/>
              </a:ext>
            </a:extLst>
          </p:cNvPr>
          <p:cNvGrpSpPr/>
          <p:nvPr/>
        </p:nvGrpSpPr>
        <p:grpSpPr>
          <a:xfrm rot="5400000">
            <a:off x="4586044" y="4527327"/>
            <a:ext cx="1611715" cy="1287488"/>
            <a:chOff x="7885759" y="2389089"/>
            <a:chExt cx="1611715" cy="12874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7FEAA59-9E62-44D7-85F9-A39BBA91E301}"/>
                </a:ext>
              </a:extLst>
            </p:cNvPr>
            <p:cNvSpPr/>
            <p:nvPr/>
          </p:nvSpPr>
          <p:spPr>
            <a:xfrm>
              <a:off x="7885759" y="2389089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30D15844-9BB8-4D03-AB3B-E084F32B44A7}"/>
                </a:ext>
              </a:extLst>
            </p:cNvPr>
            <p:cNvSpPr/>
            <p:nvPr/>
          </p:nvSpPr>
          <p:spPr>
            <a:xfrm rot="16200000" flipH="1">
              <a:off x="8803433" y="2982536"/>
              <a:ext cx="126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E71D791-6A28-4B0C-ADB8-EE700F56B62C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7C130-4247-4E4D-B5D3-E79B6316A4DC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2625FD94-20BD-4240-BF55-61D9348D0E18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8088849-E8A3-456E-A192-7034023D5317}"/>
              </a:ext>
            </a:extLst>
          </p:cNvPr>
          <p:cNvGrpSpPr/>
          <p:nvPr/>
        </p:nvGrpSpPr>
        <p:grpSpPr>
          <a:xfrm rot="16200000">
            <a:off x="1117229" y="1777998"/>
            <a:ext cx="749302" cy="1130488"/>
            <a:chOff x="8919028" y="1780268"/>
            <a:chExt cx="749302" cy="113048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A031F1-FE57-440A-A82D-DED19DFAA40D}"/>
                </a:ext>
              </a:extLst>
            </p:cNvPr>
            <p:cNvSpPr/>
            <p:nvPr/>
          </p:nvSpPr>
          <p:spPr>
            <a:xfrm>
              <a:off x="8919028" y="1780268"/>
              <a:ext cx="7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8FDD47BC-81AB-4B29-B7D0-68EAF7F1643B}"/>
                </a:ext>
              </a:extLst>
            </p:cNvPr>
            <p:cNvSpPr/>
            <p:nvPr/>
          </p:nvSpPr>
          <p:spPr>
            <a:xfrm rot="16200000" flipH="1">
              <a:off x="9064289" y="2306715"/>
              <a:ext cx="108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2164A5A4-3AA3-41B4-B803-FCC648A32255}"/>
              </a:ext>
            </a:extLst>
          </p:cNvPr>
          <p:cNvSpPr/>
          <p:nvPr/>
        </p:nvSpPr>
        <p:spPr>
          <a:xfrm rot="5400000" flipH="1">
            <a:off x="3045064" y="4127925"/>
            <a:ext cx="57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B4D488C1-6C6F-469A-AAE4-62EB7BBB680C}"/>
              </a:ext>
            </a:extLst>
          </p:cNvPr>
          <p:cNvSpPr/>
          <p:nvPr/>
        </p:nvSpPr>
        <p:spPr>
          <a:xfrm rot="5400000" flipH="1">
            <a:off x="3039121" y="2735733"/>
            <a:ext cx="57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A01224-66E0-487A-98BA-96F95F7DA386}"/>
              </a:ext>
            </a:extLst>
          </p:cNvPr>
          <p:cNvGrpSpPr/>
          <p:nvPr/>
        </p:nvGrpSpPr>
        <p:grpSpPr>
          <a:xfrm>
            <a:off x="2195379" y="1497009"/>
            <a:ext cx="2589210" cy="771914"/>
            <a:chOff x="2211334" y="1689674"/>
            <a:chExt cx="2589210" cy="77191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5E04F47-2B9C-48BD-B19B-6D5529E67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0EF45E2-7A47-448F-ACEB-876E8AD5B533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13D4C53-6385-42DD-8FC2-7D4B503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8DB681A-4FD1-48CB-84A9-FC8BAA154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712F178-E2C4-434A-84AD-5F376266E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346" y="2984082"/>
            <a:ext cx="2318481" cy="57602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207D8DA7-A5B8-40E6-8171-66E744A5F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583" y="5068851"/>
            <a:ext cx="953999" cy="720000"/>
          </a:xfrm>
          <a:prstGeom prst="rect">
            <a:avLst/>
          </a:prstGeom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B58FAF0A-F275-4589-9135-EB83D9D9A884}"/>
              </a:ext>
            </a:extLst>
          </p:cNvPr>
          <p:cNvSpPr txBox="1"/>
          <p:nvPr/>
        </p:nvSpPr>
        <p:spPr>
          <a:xfrm>
            <a:off x="7983463" y="1517294"/>
            <a:ext cx="279973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和走迷宮的差異點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F349A3F-8C18-4676-ADBD-73E8226CF1B7}"/>
              </a:ext>
            </a:extLst>
          </p:cNvPr>
          <p:cNvGrpSpPr/>
          <p:nvPr/>
        </p:nvGrpSpPr>
        <p:grpSpPr>
          <a:xfrm>
            <a:off x="5076636" y="1597562"/>
            <a:ext cx="1787255" cy="297246"/>
            <a:chOff x="5076636" y="1597562"/>
            <a:chExt cx="1787255" cy="297246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1B4735A5-188B-451D-A50C-85828F5B3E09}"/>
                </a:ext>
              </a:extLst>
            </p:cNvPr>
            <p:cNvGrpSpPr/>
            <p:nvPr/>
          </p:nvGrpSpPr>
          <p:grpSpPr>
            <a:xfrm>
              <a:off x="5076636" y="1601906"/>
              <a:ext cx="1724823" cy="292902"/>
              <a:chOff x="7722259" y="2009638"/>
              <a:chExt cx="2126462" cy="292902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AA8275B6-EF4A-404D-A7E2-B4E08673895C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2016364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845562B5-5ECA-46E5-9CDD-67A2D8E68406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60" name="橢圓 59">
                  <a:extLst>
                    <a:ext uri="{FF2B5EF4-FFF2-40B4-BE49-F238E27FC236}">
                      <a16:creationId xmlns:a16="http://schemas.microsoft.com/office/drawing/2014/main" id="{26AD10A3-2AB6-4EA1-B6A3-0CE0966ED0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BCF5A5FC-7595-43B6-8A27-E6AA5A43BCF0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6659ECA-3C6F-441E-83D8-281BE9149CAF}"/>
                    </a:ext>
                  </a:extLst>
                </p:cNvPr>
                <p:cNvSpPr txBox="1"/>
                <p:nvPr/>
              </p:nvSpPr>
              <p:spPr>
                <a:xfrm>
                  <a:off x="5165939" y="1597562"/>
                  <a:ext cx="1697952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en-US" altLang="zh-TW" sz="1200" dirty="0" err="1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Noop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6659ECA-3C6F-441E-83D8-281BE9149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939" y="1597562"/>
                  <a:ext cx="1697952" cy="276999"/>
                </a:xfrm>
                <a:prstGeom prst="rect">
                  <a:avLst/>
                </a:prstGeom>
                <a:blipFill>
                  <a:blip r:embed="rId8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62052F0-1B81-4BA0-9E89-C51702FB0E0A}"/>
              </a:ext>
            </a:extLst>
          </p:cNvPr>
          <p:cNvGrpSpPr/>
          <p:nvPr/>
        </p:nvGrpSpPr>
        <p:grpSpPr>
          <a:xfrm>
            <a:off x="4643362" y="5515062"/>
            <a:ext cx="1287756" cy="292902"/>
            <a:chOff x="4643362" y="5515062"/>
            <a:chExt cx="1287756" cy="292902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11CDB7D-D072-4FAB-A7A0-987FDC058844}"/>
                </a:ext>
              </a:extLst>
            </p:cNvPr>
            <p:cNvGrpSpPr/>
            <p:nvPr/>
          </p:nvGrpSpPr>
          <p:grpSpPr>
            <a:xfrm>
              <a:off x="4643362" y="5515062"/>
              <a:ext cx="1287756" cy="292902"/>
              <a:chOff x="7722259" y="2009638"/>
              <a:chExt cx="1287756" cy="292902"/>
            </a:xfrm>
          </p:grpSpPr>
          <p:sp>
            <p:nvSpPr>
              <p:cNvPr id="64" name="矩形: 圓角 63">
                <a:extLst>
                  <a:ext uri="{FF2B5EF4-FFF2-40B4-BE49-F238E27FC236}">
                    <a16:creationId xmlns:a16="http://schemas.microsoft.com/office/drawing/2014/main" id="{59B73FFC-AB3E-482F-A377-D8E2A8C8FC4A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5" name="群組 64">
                <a:extLst>
                  <a:ext uri="{FF2B5EF4-FFF2-40B4-BE49-F238E27FC236}">
                    <a16:creationId xmlns:a16="http://schemas.microsoft.com/office/drawing/2014/main" id="{660FDF16-12F2-4CE9-965F-3F2DD7CF189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75CDB23D-24DB-44BC-9EB2-7F19DC0EAC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C0C07DCC-04A6-41E6-B99B-60D166A5063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9AC377C-850E-4D58-ABF4-9B50DF5EA57E}"/>
                </a:ext>
              </a:extLst>
            </p:cNvPr>
            <p:cNvSpPr txBox="1"/>
            <p:nvPr/>
          </p:nvSpPr>
          <p:spPr>
            <a:xfrm>
              <a:off x="4863863" y="5518112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Noop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C6099591-7AE4-40D7-A9DE-B4EF772F799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131" y="3382452"/>
            <a:ext cx="1039068" cy="720092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E72215-F6B8-4059-90FC-E5BD6FAD20C4}"/>
              </a:ext>
            </a:extLst>
          </p:cNvPr>
          <p:cNvSpPr txBox="1"/>
          <p:nvPr/>
        </p:nvSpPr>
        <p:spPr>
          <a:xfrm>
            <a:off x="3146011" y="3484789"/>
            <a:ext cx="4150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+0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08935B17-6385-49BA-87C9-5EF3B17CECCE}"/>
              </a:ext>
            </a:extLst>
          </p:cNvPr>
          <p:cNvGrpSpPr/>
          <p:nvPr/>
        </p:nvGrpSpPr>
        <p:grpSpPr>
          <a:xfrm>
            <a:off x="3773266" y="2767733"/>
            <a:ext cx="662497" cy="292902"/>
            <a:chOff x="3339680" y="2774895"/>
            <a:chExt cx="662497" cy="292902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D08D5894-5C4E-4ED5-9950-425C6A1ABA57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2D4627D-C2B6-4638-8934-8712D1C17EEA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62F0755D-C26F-4389-8E9B-1522A3E51F2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FE248FA8-47E0-48B4-9B92-72EBEDA6B9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54526B42-E3E5-4FD2-AA5B-62CFD85CD18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E57A199-DF82-435C-8EE5-80B7E6E186D8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+0</a:t>
              </a:r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91BAC810-CE2B-4EA5-9734-DB45C6B325F5}"/>
              </a:ext>
            </a:extLst>
          </p:cNvPr>
          <p:cNvGrpSpPr/>
          <p:nvPr/>
        </p:nvGrpSpPr>
        <p:grpSpPr>
          <a:xfrm>
            <a:off x="285626" y="2223044"/>
            <a:ext cx="1475711" cy="293697"/>
            <a:chOff x="1891009" y="1203216"/>
            <a:chExt cx="1475711" cy="293697"/>
          </a:xfrm>
        </p:grpSpPr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1EED99D3-CB6F-40D1-9939-9EE35D01CA5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AE43E737-7A7F-497E-9AE0-1F80B92E0CCE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18" name="群組 117">
                <a:extLst>
                  <a:ext uri="{FF2B5EF4-FFF2-40B4-BE49-F238E27FC236}">
                    <a16:creationId xmlns:a16="http://schemas.microsoft.com/office/drawing/2014/main" id="{2E0DE183-1DE3-4F37-A225-4FB69BBE858E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19" name="橢圓 118">
                  <a:extLst>
                    <a:ext uri="{FF2B5EF4-FFF2-40B4-BE49-F238E27FC236}">
                      <a16:creationId xmlns:a16="http://schemas.microsoft.com/office/drawing/2014/main" id="{20C172D7-831F-4999-BE9C-CB04E4DED9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1DD85E16-DE72-4555-88D5-32AF172C5368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A3993576-D2F6-48C6-BDA2-AF61248D5FCA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把這四幀記下來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D80DC931-8B2B-4B20-8930-D1C2956DECCA}"/>
              </a:ext>
            </a:extLst>
          </p:cNvPr>
          <p:cNvGrpSpPr/>
          <p:nvPr/>
        </p:nvGrpSpPr>
        <p:grpSpPr>
          <a:xfrm>
            <a:off x="92128" y="1582432"/>
            <a:ext cx="2025751" cy="288713"/>
            <a:chOff x="1891009" y="1203216"/>
            <a:chExt cx="2025751" cy="288713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DA9E4F77-C1B3-41B7-BC0F-2914959E23FD}"/>
                </a:ext>
              </a:extLst>
            </p:cNvPr>
            <p:cNvGrpSpPr/>
            <p:nvPr/>
          </p:nvGrpSpPr>
          <p:grpSpPr>
            <a:xfrm>
              <a:off x="1891009" y="1203216"/>
              <a:ext cx="2025750" cy="288713"/>
              <a:chOff x="7722259" y="2009638"/>
              <a:chExt cx="2025750" cy="288713"/>
            </a:xfrm>
          </p:grpSpPr>
          <p:sp>
            <p:nvSpPr>
              <p:cNvPr id="131" name="矩形: 圓角 130">
                <a:extLst>
                  <a:ext uri="{FF2B5EF4-FFF2-40B4-BE49-F238E27FC236}">
                    <a16:creationId xmlns:a16="http://schemas.microsoft.com/office/drawing/2014/main" id="{001066D1-10EC-41C9-928F-7DC5458252B7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915653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B966052E-199A-4EC0-8E1E-555C0F3DC129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33" name="橢圓 132">
                  <a:extLst>
                    <a:ext uri="{FF2B5EF4-FFF2-40B4-BE49-F238E27FC236}">
                      <a16:creationId xmlns:a16="http://schemas.microsoft.com/office/drawing/2014/main" id="{1FBF35C9-62D7-42E6-9B15-9B7AF86547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D935C6A2-DD54-40D5-9287-2E98E8FA2EF4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</p:grpSp>
        </p:grp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C1417499-E361-4768-9E68-80480E523DC9}"/>
                </a:ext>
              </a:extLst>
            </p:cNvPr>
            <p:cNvSpPr txBox="1"/>
            <p:nvPr/>
          </p:nvSpPr>
          <p:spPr>
            <a:xfrm>
              <a:off x="2061862" y="1213414"/>
              <a:ext cx="185489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抽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32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筆回憶學習，並繼續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2A47298-8E18-4EAA-BA43-82A2A9F3595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69510" y="3391379"/>
            <a:ext cx="1039068" cy="7200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F842A37-0458-4BDD-BAEA-9A39FA404A4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7" y="4200197"/>
            <a:ext cx="1039068" cy="7200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AC8BBC5-4639-4FAC-AFC2-D02C2B8D48E5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705" y="4211400"/>
            <a:ext cx="1040400" cy="720000"/>
          </a:xfrm>
          <a:prstGeom prst="rect">
            <a:avLst/>
          </a:prstGeom>
        </p:spPr>
      </p:pic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0DAFF18F-3936-449C-BF6C-B07C8ADC40DC}"/>
              </a:ext>
            </a:extLst>
          </p:cNvPr>
          <p:cNvGrpSpPr/>
          <p:nvPr/>
        </p:nvGrpSpPr>
        <p:grpSpPr>
          <a:xfrm>
            <a:off x="1517669" y="2743125"/>
            <a:ext cx="1475711" cy="293697"/>
            <a:chOff x="1891009" y="1203216"/>
            <a:chExt cx="1475711" cy="293697"/>
          </a:xfrm>
        </p:grpSpPr>
        <p:grpSp>
          <p:nvGrpSpPr>
            <p:cNvPr id="144" name="群組 143">
              <a:extLst>
                <a:ext uri="{FF2B5EF4-FFF2-40B4-BE49-F238E27FC236}">
                  <a16:creationId xmlns:a16="http://schemas.microsoft.com/office/drawing/2014/main" id="{B2EB6BA5-AF0B-4EBE-8952-6E794A98C3B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46" name="矩形: 圓角 145">
                <a:extLst>
                  <a:ext uri="{FF2B5EF4-FFF2-40B4-BE49-F238E27FC236}">
                    <a16:creationId xmlns:a16="http://schemas.microsoft.com/office/drawing/2014/main" id="{7A465789-ED81-45A7-BDC6-CB5037F02A76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2AEA5D3F-B4A3-4997-9446-795E12FBEC42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48" name="橢圓 147">
                  <a:extLst>
                    <a:ext uri="{FF2B5EF4-FFF2-40B4-BE49-F238E27FC236}">
                      <a16:creationId xmlns:a16="http://schemas.microsoft.com/office/drawing/2014/main" id="{FAD76C83-7163-4F1F-BFF4-8EAD5C16E6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DE889DA5-161E-47CE-8061-844BE10FB6A7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B8E0F6F7-A00C-4B6D-BD4B-BC29B6EA77F9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zh-TW" altLang="en-US" sz="1200" b="1" u="sng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四幀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遊戲畫面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F4BA8BAD-9EA1-42C1-B488-8AD1803844C9}"/>
              </a:ext>
            </a:extLst>
          </p:cNvPr>
          <p:cNvSpPr txBox="1"/>
          <p:nvPr/>
        </p:nvSpPr>
        <p:spPr>
          <a:xfrm>
            <a:off x="7031789" y="6506948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稱作經驗回放，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DeepMind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宣稱能降低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Agent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學新忘舊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7835B76A-F32B-4A76-8B8C-D09A15F26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908" y="5064551"/>
            <a:ext cx="953999" cy="720000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A82FA786-85BC-4C47-B096-A819B4A89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655" y="5831448"/>
            <a:ext cx="953999" cy="720000"/>
          </a:xfrm>
          <a:prstGeom prst="rect">
            <a:avLst/>
          </a:prstGeom>
        </p:spPr>
      </p:pic>
      <p:pic>
        <p:nvPicPr>
          <p:cNvPr id="153" name="圖片 152">
            <a:extLst>
              <a:ext uri="{FF2B5EF4-FFF2-40B4-BE49-F238E27FC236}">
                <a16:creationId xmlns:a16="http://schemas.microsoft.com/office/drawing/2014/main" id="{45CE867B-3DD1-4735-BE50-6DEBC2EDB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583" y="5831448"/>
            <a:ext cx="953999" cy="72000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B469607-B9ED-43FE-8002-AE5A2BE4C44F}"/>
              </a:ext>
            </a:extLst>
          </p:cNvPr>
          <p:cNvGrpSpPr/>
          <p:nvPr/>
        </p:nvGrpSpPr>
        <p:grpSpPr>
          <a:xfrm>
            <a:off x="7932313" y="2312820"/>
            <a:ext cx="2907003" cy="523220"/>
            <a:chOff x="7932313" y="2312820"/>
            <a:chExt cx="2907003" cy="523220"/>
          </a:xfrm>
        </p:grpSpPr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D34E2C55-959E-41CF-8174-9A62A95D83D1}"/>
                </a:ext>
              </a:extLst>
            </p:cNvPr>
            <p:cNvSpPr txBox="1"/>
            <p:nvPr/>
          </p:nvSpPr>
          <p:spPr>
            <a:xfrm>
              <a:off x="8818203" y="2312820"/>
              <a:ext cx="2021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Agent</a:t>
              </a: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神經網路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卷機神經網路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BE99362A-13EF-49CE-8743-857EC4DD47B1}"/>
                </a:ext>
              </a:extLst>
            </p:cNvPr>
            <p:cNvGrpSpPr/>
            <p:nvPr/>
          </p:nvGrpSpPr>
          <p:grpSpPr>
            <a:xfrm>
              <a:off x="7932313" y="2448313"/>
              <a:ext cx="809455" cy="288000"/>
              <a:chOff x="5300001" y="1601905"/>
              <a:chExt cx="809455" cy="288000"/>
            </a:xfrm>
          </p:grpSpPr>
          <p:sp>
            <p:nvSpPr>
              <p:cNvPr id="91" name="矩形: 圓角 90">
                <a:extLst>
                  <a:ext uri="{FF2B5EF4-FFF2-40B4-BE49-F238E27FC236}">
                    <a16:creationId xmlns:a16="http://schemas.microsoft.com/office/drawing/2014/main" id="{B8E4536E-BC87-439E-9216-CF9AAA2D0BBE}"/>
                  </a:ext>
                </a:extLst>
              </p:cNvPr>
              <p:cNvSpPr/>
              <p:nvPr/>
            </p:nvSpPr>
            <p:spPr>
              <a:xfrm>
                <a:off x="5351151" y="1601905"/>
                <a:ext cx="660147" cy="288000"/>
              </a:xfrm>
              <a:prstGeom prst="roundRect">
                <a:avLst>
                  <a:gd name="adj" fmla="val 1758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E7364F7F-48D5-43ED-97A1-A1ECA772E0F9}"/>
                  </a:ext>
                </a:extLst>
              </p:cNvPr>
              <p:cNvSpPr txBox="1"/>
              <p:nvPr/>
            </p:nvSpPr>
            <p:spPr>
              <a:xfrm>
                <a:off x="5300001" y="1607406"/>
                <a:ext cx="809455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特色一</a:t>
                </a:r>
                <a:endParaRPr lang="en-US" altLang="zh-TW" sz="1200" b="1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A51D64D-7BD9-49B9-96AA-57DF4FE28EED}"/>
              </a:ext>
            </a:extLst>
          </p:cNvPr>
          <p:cNvGrpSpPr/>
          <p:nvPr/>
        </p:nvGrpSpPr>
        <p:grpSpPr>
          <a:xfrm>
            <a:off x="7932313" y="3251063"/>
            <a:ext cx="2658760" cy="523220"/>
            <a:chOff x="7932313" y="3251063"/>
            <a:chExt cx="2658760" cy="523220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B9FB15A8-6DFE-4AA4-8853-A01B6197FA05}"/>
                </a:ext>
              </a:extLst>
            </p:cNvPr>
            <p:cNvSpPr txBox="1"/>
            <p:nvPr/>
          </p:nvSpPr>
          <p:spPr>
            <a:xfrm>
              <a:off x="8860665" y="3251063"/>
              <a:ext cx="1730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State</a:t>
              </a: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一次輸入四幀畫面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65B1D33B-3E85-47EB-802B-92B4DF97941F}"/>
                </a:ext>
              </a:extLst>
            </p:cNvPr>
            <p:cNvGrpSpPr/>
            <p:nvPr/>
          </p:nvGrpSpPr>
          <p:grpSpPr>
            <a:xfrm>
              <a:off x="7932313" y="3374321"/>
              <a:ext cx="809455" cy="288000"/>
              <a:chOff x="5300001" y="1601905"/>
              <a:chExt cx="809455" cy="288000"/>
            </a:xfrm>
          </p:grpSpPr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834FEE90-44BC-4ED1-A20E-66451512B585}"/>
                  </a:ext>
                </a:extLst>
              </p:cNvPr>
              <p:cNvSpPr/>
              <p:nvPr/>
            </p:nvSpPr>
            <p:spPr>
              <a:xfrm>
                <a:off x="5351151" y="1601905"/>
                <a:ext cx="660147" cy="288000"/>
              </a:xfrm>
              <a:prstGeom prst="roundRect">
                <a:avLst>
                  <a:gd name="adj" fmla="val 1758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35EDD179-2F18-4970-ADBB-2B6B07A015E7}"/>
                  </a:ext>
                </a:extLst>
              </p:cNvPr>
              <p:cNvSpPr txBox="1"/>
              <p:nvPr/>
            </p:nvSpPr>
            <p:spPr>
              <a:xfrm>
                <a:off x="5300001" y="1607406"/>
                <a:ext cx="809455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特色二</a:t>
                </a:r>
                <a:endParaRPr lang="en-US" altLang="zh-TW" sz="1200" b="1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20A51240-C19F-422A-B986-2A79B144518A}"/>
              </a:ext>
            </a:extLst>
          </p:cNvPr>
          <p:cNvGrpSpPr/>
          <p:nvPr/>
        </p:nvGrpSpPr>
        <p:grpSpPr>
          <a:xfrm>
            <a:off x="7978544" y="4336172"/>
            <a:ext cx="3914659" cy="523220"/>
            <a:chOff x="7978544" y="4336172"/>
            <a:chExt cx="3914659" cy="523220"/>
          </a:xfrm>
        </p:grpSpPr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E2534E99-B118-4638-A2E2-4C86A90FB3C4}"/>
                </a:ext>
              </a:extLst>
            </p:cNvPr>
            <p:cNvSpPr txBox="1"/>
            <p:nvPr/>
          </p:nvSpPr>
          <p:spPr>
            <a:xfrm>
              <a:off x="8860665" y="4336172"/>
              <a:ext cx="3032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每次訓練資料*</a:t>
              </a:r>
              <a:endPara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儲存最近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100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萬筆回憶，隨機抽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筆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E9542514-3390-4BAE-A389-B9FE48546455}"/>
                </a:ext>
              </a:extLst>
            </p:cNvPr>
            <p:cNvGrpSpPr/>
            <p:nvPr/>
          </p:nvGrpSpPr>
          <p:grpSpPr>
            <a:xfrm>
              <a:off x="7978544" y="4444309"/>
              <a:ext cx="809455" cy="288000"/>
              <a:chOff x="5300001" y="1601905"/>
              <a:chExt cx="809455" cy="288000"/>
            </a:xfrm>
          </p:grpSpPr>
          <p:sp>
            <p:nvSpPr>
              <p:cNvPr id="103" name="矩形: 圓角 102">
                <a:extLst>
                  <a:ext uri="{FF2B5EF4-FFF2-40B4-BE49-F238E27FC236}">
                    <a16:creationId xmlns:a16="http://schemas.microsoft.com/office/drawing/2014/main" id="{034C22EF-EF77-469C-A037-B38C9C496D4C}"/>
                  </a:ext>
                </a:extLst>
              </p:cNvPr>
              <p:cNvSpPr/>
              <p:nvPr/>
            </p:nvSpPr>
            <p:spPr>
              <a:xfrm>
                <a:off x="5351151" y="1601905"/>
                <a:ext cx="660147" cy="288000"/>
              </a:xfrm>
              <a:prstGeom prst="roundRect">
                <a:avLst>
                  <a:gd name="adj" fmla="val 1758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17D76439-E47F-47EB-A270-A3443CD30ABC}"/>
                  </a:ext>
                </a:extLst>
              </p:cNvPr>
              <p:cNvSpPr txBox="1"/>
              <p:nvPr/>
            </p:nvSpPr>
            <p:spPr>
              <a:xfrm>
                <a:off x="5300001" y="1607406"/>
                <a:ext cx="809455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b="1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 特色三</a:t>
                </a:r>
                <a:endParaRPr lang="en-US" altLang="zh-TW" sz="1200" b="1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8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E40CB65E-C455-46D6-A48F-7A547BCA8146}"/>
              </a:ext>
            </a:extLst>
          </p:cNvPr>
          <p:cNvGrpSpPr/>
          <p:nvPr/>
        </p:nvGrpSpPr>
        <p:grpSpPr>
          <a:xfrm>
            <a:off x="6392395" y="3754466"/>
            <a:ext cx="4651017" cy="2235198"/>
            <a:chOff x="6392395" y="3754466"/>
            <a:chExt cx="4651017" cy="2235198"/>
          </a:xfrm>
        </p:grpSpPr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3249D426-415A-4C16-9193-1A67E3093335}"/>
                </a:ext>
              </a:extLst>
            </p:cNvPr>
            <p:cNvSpPr/>
            <p:nvPr/>
          </p:nvSpPr>
          <p:spPr>
            <a:xfrm>
              <a:off x="6392395" y="3754466"/>
              <a:ext cx="4651017" cy="2094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6" name="文字方塊 225">
              <a:extLst>
                <a:ext uri="{FF2B5EF4-FFF2-40B4-BE49-F238E27FC236}">
                  <a16:creationId xmlns:a16="http://schemas.microsoft.com/office/drawing/2014/main" id="{B956FADC-4C1B-4583-B64B-7A09230A93B6}"/>
                </a:ext>
              </a:extLst>
            </p:cNvPr>
            <p:cNvSpPr txBox="1"/>
            <p:nvPr/>
          </p:nvSpPr>
          <p:spPr>
            <a:xfrm>
              <a:off x="7033102" y="5712665"/>
              <a:ext cx="3483336" cy="27699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+mj-lt"/>
                  <a:ea typeface="微軟正黑體" panose="020B0604030504040204" pitchFamily="34" charset="-120"/>
                </a:rPr>
                <a:t>強化學習訓練架構本質是一個「收集資料的過程」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B17EC51A-E2CC-4800-96E7-8E02588A90F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80" y="5969689"/>
            <a:ext cx="1040400" cy="720000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427ECB34-7B5A-4D82-B584-978068E908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60051" y="4211400"/>
            <a:ext cx="1040400" cy="72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215EF14-2704-4FBF-89F7-372100FFCB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" y="4200620"/>
            <a:ext cx="1040400" cy="72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FA4F270-E8F8-48B4-9AE0-814A8B38E0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60559" y="3391425"/>
            <a:ext cx="1040400" cy="72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4823B8C-F0D6-448A-B33F-2A3704416E9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" y="3381739"/>
            <a:ext cx="1040400" cy="72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DQN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權重更新步驟</a:t>
            </a:r>
            <a:endParaRPr lang="en-US" altLang="zh-TW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21261BB-BC7F-47EA-B700-54E88E8BC893}"/>
              </a:ext>
            </a:extLst>
          </p:cNvPr>
          <p:cNvSpPr txBox="1"/>
          <p:nvPr/>
        </p:nvSpPr>
        <p:spPr>
          <a:xfrm>
            <a:off x="3191775" y="985817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6A28D3-8970-4A05-BEC2-B97743B1CB90}"/>
              </a:ext>
            </a:extLst>
          </p:cNvPr>
          <p:cNvSpPr txBox="1"/>
          <p:nvPr/>
        </p:nvSpPr>
        <p:spPr>
          <a:xfrm>
            <a:off x="5507237" y="2597814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B70179-8CB4-4F20-B523-655BDD40D055}"/>
              </a:ext>
            </a:extLst>
          </p:cNvPr>
          <p:cNvSpPr txBox="1"/>
          <p:nvPr/>
        </p:nvSpPr>
        <p:spPr>
          <a:xfrm>
            <a:off x="2781398" y="4700695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6BEBC-0E09-41DC-869D-F5AE9330EF96}"/>
              </a:ext>
            </a:extLst>
          </p:cNvPr>
          <p:cNvSpPr txBox="1"/>
          <p:nvPr/>
        </p:nvSpPr>
        <p:spPr>
          <a:xfrm>
            <a:off x="753886" y="284730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8E7163-F8A3-4721-B2A0-5A1E1EE6FE0D}"/>
              </a:ext>
            </a:extLst>
          </p:cNvPr>
          <p:cNvSpPr txBox="1"/>
          <p:nvPr/>
        </p:nvSpPr>
        <p:spPr>
          <a:xfrm>
            <a:off x="2929351" y="3151653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33068E-6CA6-4243-8638-6C86ACADDAFA}"/>
              </a:ext>
            </a:extLst>
          </p:cNvPr>
          <p:cNvSpPr txBox="1"/>
          <p:nvPr/>
        </p:nvSpPr>
        <p:spPr>
          <a:xfrm>
            <a:off x="2757545" y="491296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67C44A-C905-4CB5-959E-45C34AF7DD07}"/>
              </a:ext>
            </a:extLst>
          </p:cNvPr>
          <p:cNvSpPr txBox="1"/>
          <p:nvPr/>
        </p:nvSpPr>
        <p:spPr>
          <a:xfrm>
            <a:off x="2961015" y="1221819"/>
            <a:ext cx="10405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728BAA-87A4-4B3D-99CB-D1ADF50F0CD3}"/>
              </a:ext>
            </a:extLst>
          </p:cNvPr>
          <p:cNvSpPr txBox="1"/>
          <p:nvPr/>
        </p:nvSpPr>
        <p:spPr>
          <a:xfrm>
            <a:off x="523644" y="3106124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7295E93-82CB-47C0-A07D-3943F1FA7655}"/>
              </a:ext>
            </a:extLst>
          </p:cNvPr>
          <p:cNvGrpSpPr/>
          <p:nvPr/>
        </p:nvGrpSpPr>
        <p:grpSpPr>
          <a:xfrm>
            <a:off x="4985237" y="1971969"/>
            <a:ext cx="1108169" cy="504000"/>
            <a:chOff x="7360106" y="1712103"/>
            <a:chExt cx="1108169" cy="50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F37C01-8C0A-472B-B4C9-9D6EDA24B613}"/>
                </a:ext>
              </a:extLst>
            </p:cNvPr>
            <p:cNvSpPr/>
            <p:nvPr/>
          </p:nvSpPr>
          <p:spPr>
            <a:xfrm>
              <a:off x="7360106" y="1714673"/>
              <a:ext cx="104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D60761D3-25A6-4FDE-8DD5-027640F76D09}"/>
                </a:ext>
              </a:extLst>
            </p:cNvPr>
            <p:cNvSpPr/>
            <p:nvPr/>
          </p:nvSpPr>
          <p:spPr>
            <a:xfrm rot="16200000" flipH="1">
              <a:off x="81522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249409-BEEF-4096-8E53-EEE892A05D4F}"/>
              </a:ext>
            </a:extLst>
          </p:cNvPr>
          <p:cNvGrpSpPr/>
          <p:nvPr/>
        </p:nvGrpSpPr>
        <p:grpSpPr>
          <a:xfrm rot="5400000">
            <a:off x="4586044" y="4527327"/>
            <a:ext cx="1611715" cy="1287488"/>
            <a:chOff x="7885759" y="2389089"/>
            <a:chExt cx="1611715" cy="12874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7FEAA59-9E62-44D7-85F9-A39BBA91E301}"/>
                </a:ext>
              </a:extLst>
            </p:cNvPr>
            <p:cNvSpPr/>
            <p:nvPr/>
          </p:nvSpPr>
          <p:spPr>
            <a:xfrm>
              <a:off x="7885759" y="2389089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30D15844-9BB8-4D03-AB3B-E084F32B44A7}"/>
                </a:ext>
              </a:extLst>
            </p:cNvPr>
            <p:cNvSpPr/>
            <p:nvPr/>
          </p:nvSpPr>
          <p:spPr>
            <a:xfrm rot="16200000" flipH="1">
              <a:off x="8803433" y="2982536"/>
              <a:ext cx="126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E71D791-6A28-4B0C-ADB8-EE700F56B62C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7C130-4247-4E4D-B5D3-E79B6316A4DC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2625FD94-20BD-4240-BF55-61D9348D0E18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8088849-E8A3-456E-A192-7034023D5317}"/>
              </a:ext>
            </a:extLst>
          </p:cNvPr>
          <p:cNvGrpSpPr/>
          <p:nvPr/>
        </p:nvGrpSpPr>
        <p:grpSpPr>
          <a:xfrm rot="16200000">
            <a:off x="1117229" y="1777998"/>
            <a:ext cx="749302" cy="1130488"/>
            <a:chOff x="8919028" y="1780268"/>
            <a:chExt cx="749302" cy="113048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A031F1-FE57-440A-A82D-DED19DFAA40D}"/>
                </a:ext>
              </a:extLst>
            </p:cNvPr>
            <p:cNvSpPr/>
            <p:nvPr/>
          </p:nvSpPr>
          <p:spPr>
            <a:xfrm>
              <a:off x="8919028" y="1780268"/>
              <a:ext cx="7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8FDD47BC-81AB-4B29-B7D0-68EAF7F1643B}"/>
                </a:ext>
              </a:extLst>
            </p:cNvPr>
            <p:cNvSpPr/>
            <p:nvPr/>
          </p:nvSpPr>
          <p:spPr>
            <a:xfrm rot="16200000" flipH="1">
              <a:off x="9064289" y="2306715"/>
              <a:ext cx="108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2164A5A4-3AA3-41B4-B803-FCC648A32255}"/>
              </a:ext>
            </a:extLst>
          </p:cNvPr>
          <p:cNvSpPr/>
          <p:nvPr/>
        </p:nvSpPr>
        <p:spPr>
          <a:xfrm rot="5400000" flipH="1">
            <a:off x="3135064" y="4501342"/>
            <a:ext cx="39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B4D488C1-6C6F-469A-AAE4-62EB7BBB680C}"/>
              </a:ext>
            </a:extLst>
          </p:cNvPr>
          <p:cNvSpPr/>
          <p:nvPr/>
        </p:nvSpPr>
        <p:spPr>
          <a:xfrm rot="5400000" flipH="1">
            <a:off x="3039121" y="2735733"/>
            <a:ext cx="57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A01224-66E0-487A-98BA-96F95F7DA386}"/>
              </a:ext>
            </a:extLst>
          </p:cNvPr>
          <p:cNvGrpSpPr/>
          <p:nvPr/>
        </p:nvGrpSpPr>
        <p:grpSpPr>
          <a:xfrm>
            <a:off x="2195379" y="1497009"/>
            <a:ext cx="2589210" cy="771914"/>
            <a:chOff x="2211334" y="1689674"/>
            <a:chExt cx="2589210" cy="77191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5E04F47-2B9C-48BD-B19B-6D5529E67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0EF45E2-7A47-448F-ACEB-876E8AD5B533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13D4C53-6385-42DD-8FC2-7D4B503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8DB681A-4FD1-48CB-84A9-FC8BAA154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712F178-E2C4-434A-84AD-5F376266E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346" y="2984082"/>
            <a:ext cx="2318481" cy="57602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2DECADD2-2807-4680-BD4E-1C8FA94C65A0}"/>
              </a:ext>
            </a:extLst>
          </p:cNvPr>
          <p:cNvGrpSpPr/>
          <p:nvPr/>
        </p:nvGrpSpPr>
        <p:grpSpPr>
          <a:xfrm>
            <a:off x="5076635" y="1597562"/>
            <a:ext cx="1903970" cy="297246"/>
            <a:chOff x="5076635" y="1597562"/>
            <a:chExt cx="1903970" cy="297246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1B4735A5-188B-451D-A50C-85828F5B3E09}"/>
                </a:ext>
              </a:extLst>
            </p:cNvPr>
            <p:cNvGrpSpPr/>
            <p:nvPr/>
          </p:nvGrpSpPr>
          <p:grpSpPr>
            <a:xfrm>
              <a:off x="5076635" y="1601906"/>
              <a:ext cx="1781363" cy="292902"/>
              <a:chOff x="7722259" y="2009638"/>
              <a:chExt cx="2196168" cy="292902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AA8275B6-EF4A-404D-A7E2-B4E08673895C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2086071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845562B5-5ECA-46E5-9CDD-67A2D8E68406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60" name="橢圓 59">
                  <a:extLst>
                    <a:ext uri="{FF2B5EF4-FFF2-40B4-BE49-F238E27FC236}">
                      <a16:creationId xmlns:a16="http://schemas.microsoft.com/office/drawing/2014/main" id="{26AD10A3-2AB6-4EA1-B6A3-0CE0966ED0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BCF5A5FC-7595-43B6-8A27-E6AA5A43BCF0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6659ECA-3C6F-441E-83D8-281BE9149CAF}"/>
                    </a:ext>
                  </a:extLst>
                </p:cNvPr>
                <p:cNvSpPr txBox="1"/>
                <p:nvPr/>
              </p:nvSpPr>
              <p:spPr>
                <a:xfrm>
                  <a:off x="5159115" y="1597562"/>
                  <a:ext cx="1821490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chemeClr val="bg1"/>
                      </a:solidFill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 隨機輸出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= </a:t>
                  </a:r>
                  <a:r>
                    <a:rPr lang="en-US" altLang="zh-TW" sz="1200" dirty="0" err="1">
                      <a:solidFill>
                        <a:schemeClr val="bg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RightFire</a:t>
                  </a:r>
                  <a:endPara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6659ECA-3C6F-441E-83D8-281BE9149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115" y="1597562"/>
                  <a:ext cx="1821490" cy="276999"/>
                </a:xfrm>
                <a:prstGeom prst="rect">
                  <a:avLst/>
                </a:prstGeom>
                <a:blipFill>
                  <a:blip r:embed="rId11"/>
                  <a:stretch>
                    <a:fillRect t="-2174" b="-130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5768000-E7F5-4F30-8408-8645F20A05D7}"/>
              </a:ext>
            </a:extLst>
          </p:cNvPr>
          <p:cNvGrpSpPr/>
          <p:nvPr/>
        </p:nvGrpSpPr>
        <p:grpSpPr>
          <a:xfrm>
            <a:off x="4643362" y="5515062"/>
            <a:ext cx="1287756" cy="292902"/>
            <a:chOff x="4643362" y="5515062"/>
            <a:chExt cx="1287756" cy="292902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11CDB7D-D072-4FAB-A7A0-987FDC058844}"/>
                </a:ext>
              </a:extLst>
            </p:cNvPr>
            <p:cNvGrpSpPr/>
            <p:nvPr/>
          </p:nvGrpSpPr>
          <p:grpSpPr>
            <a:xfrm>
              <a:off x="4643362" y="5515062"/>
              <a:ext cx="1287756" cy="292902"/>
              <a:chOff x="7722259" y="2009638"/>
              <a:chExt cx="1287756" cy="292902"/>
            </a:xfrm>
          </p:grpSpPr>
          <p:sp>
            <p:nvSpPr>
              <p:cNvPr id="64" name="矩形: 圓角 63">
                <a:extLst>
                  <a:ext uri="{FF2B5EF4-FFF2-40B4-BE49-F238E27FC236}">
                    <a16:creationId xmlns:a16="http://schemas.microsoft.com/office/drawing/2014/main" id="{59B73FFC-AB3E-482F-A377-D8E2A8C8FC4A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17765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5" name="群組 64">
                <a:extLst>
                  <a:ext uri="{FF2B5EF4-FFF2-40B4-BE49-F238E27FC236}">
                    <a16:creationId xmlns:a16="http://schemas.microsoft.com/office/drawing/2014/main" id="{660FDF16-12F2-4CE9-965F-3F2DD7CF189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75CDB23D-24DB-44BC-9EB2-7F19DC0EAC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C0C07DCC-04A6-41E6-B99B-60D166A50639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</p:grp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9AC377C-850E-4D58-ABF4-9B50DF5EA57E}"/>
                </a:ext>
              </a:extLst>
            </p:cNvPr>
            <p:cNvSpPr txBox="1"/>
            <p:nvPr/>
          </p:nvSpPr>
          <p:spPr>
            <a:xfrm>
              <a:off x="4863863" y="5518112"/>
              <a:ext cx="87957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RightFire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E72215-F6B8-4059-90FC-E5BD6FAD20C4}"/>
              </a:ext>
            </a:extLst>
          </p:cNvPr>
          <p:cNvSpPr txBox="1"/>
          <p:nvPr/>
        </p:nvSpPr>
        <p:spPr>
          <a:xfrm>
            <a:off x="3268229" y="3733599"/>
            <a:ext cx="4952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+5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08935B17-6385-49BA-87C9-5EF3B17CECCE}"/>
              </a:ext>
            </a:extLst>
          </p:cNvPr>
          <p:cNvGrpSpPr/>
          <p:nvPr/>
        </p:nvGrpSpPr>
        <p:grpSpPr>
          <a:xfrm>
            <a:off x="3773266" y="2767733"/>
            <a:ext cx="662497" cy="292902"/>
            <a:chOff x="3339680" y="2774895"/>
            <a:chExt cx="662497" cy="292902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D08D5894-5C4E-4ED5-9950-425C6A1ABA57}"/>
                </a:ext>
              </a:extLst>
            </p:cNvPr>
            <p:cNvGrpSpPr/>
            <p:nvPr/>
          </p:nvGrpSpPr>
          <p:grpSpPr>
            <a:xfrm>
              <a:off x="3339680" y="2774895"/>
              <a:ext cx="662497" cy="292902"/>
              <a:chOff x="7722259" y="2009638"/>
              <a:chExt cx="662497" cy="292902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2D4627D-C2B6-4638-8934-8712D1C17EEA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552399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62F0755D-C26F-4389-8E9B-1522A3E51F2F}"/>
                  </a:ext>
                </a:extLst>
              </p:cNvPr>
              <p:cNvGrpSpPr/>
              <p:nvPr/>
            </p:nvGrpSpPr>
            <p:grpSpPr>
              <a:xfrm>
                <a:off x="7722259" y="2025541"/>
                <a:ext cx="252000" cy="276999"/>
                <a:chOff x="7482989" y="1877635"/>
                <a:chExt cx="252000" cy="276999"/>
              </a:xfrm>
            </p:grpSpPr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FE248FA8-47E0-48B4-9B92-72EBEDA6B9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54526B42-E3E5-4FD2-AA5B-62CFD85CD187}"/>
                    </a:ext>
                  </a:extLst>
                </p:cNvPr>
                <p:cNvSpPr txBox="1"/>
                <p:nvPr/>
              </p:nvSpPr>
              <p:spPr>
                <a:xfrm>
                  <a:off x="7496160" y="1877635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E57A199-DF82-435C-8EE5-80B7E6E186D8}"/>
                </a:ext>
              </a:extLst>
            </p:cNvPr>
            <p:cNvSpPr txBox="1"/>
            <p:nvPr/>
          </p:nvSpPr>
          <p:spPr>
            <a:xfrm>
              <a:off x="3560181" y="2777945"/>
              <a:ext cx="41504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+5</a:t>
              </a:r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91BAC810-CE2B-4EA5-9734-DB45C6B325F5}"/>
              </a:ext>
            </a:extLst>
          </p:cNvPr>
          <p:cNvGrpSpPr/>
          <p:nvPr/>
        </p:nvGrpSpPr>
        <p:grpSpPr>
          <a:xfrm>
            <a:off x="285626" y="2223044"/>
            <a:ext cx="1475711" cy="293697"/>
            <a:chOff x="1891009" y="1203216"/>
            <a:chExt cx="1475711" cy="293697"/>
          </a:xfrm>
        </p:grpSpPr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1EED99D3-CB6F-40D1-9939-9EE35D01CA5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AE43E737-7A7F-497E-9AE0-1F80B92E0CCE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18" name="群組 117">
                <a:extLst>
                  <a:ext uri="{FF2B5EF4-FFF2-40B4-BE49-F238E27FC236}">
                    <a16:creationId xmlns:a16="http://schemas.microsoft.com/office/drawing/2014/main" id="{2E0DE183-1DE3-4F37-A225-4FB69BBE858E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19" name="橢圓 118">
                  <a:extLst>
                    <a:ext uri="{FF2B5EF4-FFF2-40B4-BE49-F238E27FC236}">
                      <a16:creationId xmlns:a16="http://schemas.microsoft.com/office/drawing/2014/main" id="{20C172D7-831F-4999-BE9C-CB04E4DED9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1DD85E16-DE72-4555-88D5-32AF172C5368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4</a:t>
                  </a:r>
                </a:p>
              </p:txBody>
            </p:sp>
          </p:grpSp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A3993576-D2F6-48C6-BDA2-AF61248D5FCA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把這四幀記下來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D80DC931-8B2B-4B20-8930-D1C2956DECCA}"/>
              </a:ext>
            </a:extLst>
          </p:cNvPr>
          <p:cNvGrpSpPr/>
          <p:nvPr/>
        </p:nvGrpSpPr>
        <p:grpSpPr>
          <a:xfrm>
            <a:off x="92128" y="1582432"/>
            <a:ext cx="2025751" cy="288713"/>
            <a:chOff x="1891009" y="1203216"/>
            <a:chExt cx="2025751" cy="288713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DA9E4F77-C1B3-41B7-BC0F-2914959E23FD}"/>
                </a:ext>
              </a:extLst>
            </p:cNvPr>
            <p:cNvGrpSpPr/>
            <p:nvPr/>
          </p:nvGrpSpPr>
          <p:grpSpPr>
            <a:xfrm>
              <a:off x="1891009" y="1203216"/>
              <a:ext cx="2025750" cy="288713"/>
              <a:chOff x="7722259" y="2009638"/>
              <a:chExt cx="2025750" cy="288713"/>
            </a:xfrm>
          </p:grpSpPr>
          <p:sp>
            <p:nvSpPr>
              <p:cNvPr id="131" name="矩形: 圓角 130">
                <a:extLst>
                  <a:ext uri="{FF2B5EF4-FFF2-40B4-BE49-F238E27FC236}">
                    <a16:creationId xmlns:a16="http://schemas.microsoft.com/office/drawing/2014/main" id="{001066D1-10EC-41C9-928F-7DC5458252B7}"/>
                  </a:ext>
                </a:extLst>
              </p:cNvPr>
              <p:cNvSpPr/>
              <p:nvPr/>
            </p:nvSpPr>
            <p:spPr>
              <a:xfrm>
                <a:off x="7832356" y="2009638"/>
                <a:ext cx="1915653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B966052E-199A-4EC0-8E1E-555C0F3DC129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33" name="橢圓 132">
                  <a:extLst>
                    <a:ext uri="{FF2B5EF4-FFF2-40B4-BE49-F238E27FC236}">
                      <a16:creationId xmlns:a16="http://schemas.microsoft.com/office/drawing/2014/main" id="{1FBF35C9-62D7-42E6-9B15-9B7AF86547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D935C6A2-DD54-40D5-9287-2E98E8FA2EF4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</p:grpSp>
        </p:grp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C1417499-E361-4768-9E68-80480E523DC9}"/>
                </a:ext>
              </a:extLst>
            </p:cNvPr>
            <p:cNvSpPr txBox="1"/>
            <p:nvPr/>
          </p:nvSpPr>
          <p:spPr>
            <a:xfrm>
              <a:off x="2061862" y="1213414"/>
              <a:ext cx="185489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抽</a:t>
              </a:r>
              <a:r>
                <a:rPr lang="en-US" altLang="zh-TW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32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筆回憶學習，並繼續</a:t>
              </a:r>
            </a:p>
          </p:txBody>
        </p:sp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0DAFF18F-3936-449C-BF6C-B07C8ADC40DC}"/>
              </a:ext>
            </a:extLst>
          </p:cNvPr>
          <p:cNvGrpSpPr/>
          <p:nvPr/>
        </p:nvGrpSpPr>
        <p:grpSpPr>
          <a:xfrm>
            <a:off x="1517669" y="2743125"/>
            <a:ext cx="1475711" cy="293697"/>
            <a:chOff x="1891009" y="1203216"/>
            <a:chExt cx="1475711" cy="293697"/>
          </a:xfrm>
        </p:grpSpPr>
        <p:grpSp>
          <p:nvGrpSpPr>
            <p:cNvPr id="144" name="群組 143">
              <a:extLst>
                <a:ext uri="{FF2B5EF4-FFF2-40B4-BE49-F238E27FC236}">
                  <a16:creationId xmlns:a16="http://schemas.microsoft.com/office/drawing/2014/main" id="{B2EB6BA5-AF0B-4EBE-8952-6E794A98C3B7}"/>
                </a:ext>
              </a:extLst>
            </p:cNvPr>
            <p:cNvGrpSpPr/>
            <p:nvPr/>
          </p:nvGrpSpPr>
          <p:grpSpPr>
            <a:xfrm>
              <a:off x="1891009" y="1203216"/>
              <a:ext cx="1427373" cy="288713"/>
              <a:chOff x="7722259" y="2009638"/>
              <a:chExt cx="1427373" cy="288713"/>
            </a:xfrm>
          </p:grpSpPr>
          <p:sp>
            <p:nvSpPr>
              <p:cNvPr id="146" name="矩形: 圓角 145">
                <a:extLst>
                  <a:ext uri="{FF2B5EF4-FFF2-40B4-BE49-F238E27FC236}">
                    <a16:creationId xmlns:a16="http://schemas.microsoft.com/office/drawing/2014/main" id="{7A465789-ED81-45A7-BDC6-CB5037F02A76}"/>
                  </a:ext>
                </a:extLst>
              </p:cNvPr>
              <p:cNvSpPr/>
              <p:nvPr/>
            </p:nvSpPr>
            <p:spPr>
              <a:xfrm>
                <a:off x="7832357" y="2009638"/>
                <a:ext cx="1317275" cy="288000"/>
              </a:xfrm>
              <a:prstGeom prst="roundRect">
                <a:avLst>
                  <a:gd name="adj" fmla="val 3323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2AEA5D3F-B4A3-4997-9446-795E12FBEC42}"/>
                  </a:ext>
                </a:extLst>
              </p:cNvPr>
              <p:cNvGrpSpPr/>
              <p:nvPr/>
            </p:nvGrpSpPr>
            <p:grpSpPr>
              <a:xfrm>
                <a:off x="7722259" y="2021352"/>
                <a:ext cx="252000" cy="276999"/>
                <a:chOff x="7482989" y="1873446"/>
                <a:chExt cx="252000" cy="276999"/>
              </a:xfrm>
            </p:grpSpPr>
            <p:sp>
              <p:nvSpPr>
                <p:cNvPr id="148" name="橢圓 147">
                  <a:extLst>
                    <a:ext uri="{FF2B5EF4-FFF2-40B4-BE49-F238E27FC236}">
                      <a16:creationId xmlns:a16="http://schemas.microsoft.com/office/drawing/2014/main" id="{FAD76C83-7163-4F1F-BFF4-8EAD5C16E6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82989" y="1883521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 w="38100" cmpd="thickThin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DE889DA5-161E-47CE-8061-844BE10FB6A7}"/>
                    </a:ext>
                  </a:extLst>
                </p:cNvPr>
                <p:cNvSpPr txBox="1"/>
                <p:nvPr/>
              </p:nvSpPr>
              <p:spPr>
                <a:xfrm>
                  <a:off x="7496160" y="1873446"/>
                  <a:ext cx="218436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</p:grp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B8E0F6F7-A00C-4B6D-BD4B-BC29B6EA77F9}"/>
                </a:ext>
              </a:extLst>
            </p:cNvPr>
            <p:cNvSpPr txBox="1"/>
            <p:nvPr/>
          </p:nvSpPr>
          <p:spPr>
            <a:xfrm>
              <a:off x="2089126" y="1219914"/>
              <a:ext cx="127759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下</a:t>
              </a:r>
              <a:r>
                <a:rPr lang="zh-TW" altLang="en-US" sz="1200" b="1" u="sng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四幀</a:t>
              </a:r>
              <a:r>
                <a:rPr lang="zh-TW" altLang="en-US" sz="12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遊戲畫面</a:t>
              </a:r>
              <a:endParaRPr lang="en-US" altLang="zh-TW" sz="1200" dirty="0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F4BA8BAD-9EA1-42C1-B488-8AD1803844C9}"/>
                  </a:ext>
                </a:extLst>
              </p:cNvPr>
              <p:cNvSpPr txBox="1"/>
              <p:nvPr/>
            </p:nvSpPr>
            <p:spPr>
              <a:xfrm>
                <a:off x="7031789" y="6022447"/>
                <a:ext cx="4601365" cy="2462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※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*   假設隨機抽取過去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32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筆，剛好抽中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= </a:t>
                </a:r>
                <a:r>
                  <a:rPr lang="en-US" altLang="zh-TW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RightFire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並取得</a:t>
                </a:r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 +5</a:t>
                </a:r>
                <a:r>
                  <a:rPr lang="zh-TW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這一筆</a:t>
                </a:r>
                <a:endParaRPr lang="en-US" altLang="zh-TW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F4BA8BAD-9EA1-42C1-B488-8AD180384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89" y="6022447"/>
                <a:ext cx="4601365" cy="246221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圖片 31">
            <a:extLst>
              <a:ext uri="{FF2B5EF4-FFF2-40B4-BE49-F238E27FC236}">
                <a16:creationId xmlns:a16="http://schemas.microsoft.com/office/drawing/2014/main" id="{60C5B626-0781-4143-96D2-D280520FCA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1137" y="3754466"/>
            <a:ext cx="237793" cy="203096"/>
          </a:xfrm>
          <a:prstGeom prst="rect">
            <a:avLst/>
          </a:prstGeom>
        </p:spPr>
      </p:pic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FED9D05C-3191-4A74-B819-1DE9F5E13D9F}"/>
              </a:ext>
            </a:extLst>
          </p:cNvPr>
          <p:cNvSpPr txBox="1"/>
          <p:nvPr/>
        </p:nvSpPr>
        <p:spPr>
          <a:xfrm>
            <a:off x="7033102" y="6252064"/>
            <a:ext cx="372922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**  下四幀能取得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 +10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，假設模型已預期到這個發展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65" name="圖片 164">
            <a:extLst>
              <a:ext uri="{FF2B5EF4-FFF2-40B4-BE49-F238E27FC236}">
                <a16:creationId xmlns:a16="http://schemas.microsoft.com/office/drawing/2014/main" id="{A6DCD490-0C65-46EE-8955-4522B5C0E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621" y="3151653"/>
            <a:ext cx="224732" cy="190682"/>
          </a:xfrm>
          <a:prstGeom prst="rect">
            <a:avLst/>
          </a:prstGeom>
        </p:spPr>
      </p:pic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BCFF9734-F4AD-43B8-968C-D79529C5C0B3}"/>
              </a:ext>
            </a:extLst>
          </p:cNvPr>
          <p:cNvSpPr txBox="1"/>
          <p:nvPr/>
        </p:nvSpPr>
        <p:spPr>
          <a:xfrm>
            <a:off x="206039" y="3104593"/>
            <a:ext cx="4952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+10</a:t>
            </a: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92DC7A94-C04E-4133-9D95-18E245352EB6}"/>
              </a:ext>
            </a:extLst>
          </p:cNvPr>
          <p:cNvSpPr txBox="1"/>
          <p:nvPr/>
        </p:nvSpPr>
        <p:spPr>
          <a:xfrm>
            <a:off x="7037765" y="6441215"/>
            <a:ext cx="418751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*** 神經網路透過梯度下降優化權重涉及微積分，本次暫先快速帶過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71" name="圖片 170">
            <a:extLst>
              <a:ext uri="{FF2B5EF4-FFF2-40B4-BE49-F238E27FC236}">
                <a16:creationId xmlns:a16="http://schemas.microsoft.com/office/drawing/2014/main" id="{43F57C72-3673-4616-BD0D-C27D94F5BF58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41071" y="5184883"/>
            <a:ext cx="1040400" cy="7200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E012E94-ED42-49D2-850D-2F718E04B59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346050" y="5969689"/>
            <a:ext cx="1040400" cy="7200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300E6CC-7210-45C0-A8C4-F2F8EC34209C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443845" y="5184883"/>
            <a:ext cx="1040400" cy="7200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812892C6-A47D-4FD2-836D-59301DF15575}"/>
              </a:ext>
            </a:extLst>
          </p:cNvPr>
          <p:cNvGrpSpPr/>
          <p:nvPr/>
        </p:nvGrpSpPr>
        <p:grpSpPr>
          <a:xfrm>
            <a:off x="6634159" y="3474172"/>
            <a:ext cx="5576348" cy="2131411"/>
            <a:chOff x="6634159" y="3474172"/>
            <a:chExt cx="5576348" cy="2131411"/>
          </a:xfrm>
        </p:grpSpPr>
        <p:sp>
          <p:nvSpPr>
            <p:cNvPr id="218" name="文字方塊 217">
              <a:extLst>
                <a:ext uri="{FF2B5EF4-FFF2-40B4-BE49-F238E27FC236}">
                  <a16:creationId xmlns:a16="http://schemas.microsoft.com/office/drawing/2014/main" id="{D74DCA97-F478-4E93-A434-59CD78076BF6}"/>
                </a:ext>
              </a:extLst>
            </p:cNvPr>
            <p:cNvSpPr txBox="1"/>
            <p:nvPr/>
          </p:nvSpPr>
          <p:spPr>
            <a:xfrm>
              <a:off x="10523401" y="4291237"/>
              <a:ext cx="355198" cy="117705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14.9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</p:txBody>
        </p:sp>
        <p:grpSp>
          <p:nvGrpSpPr>
            <p:cNvPr id="194" name="群組 193">
              <a:extLst>
                <a:ext uri="{FF2B5EF4-FFF2-40B4-BE49-F238E27FC236}">
                  <a16:creationId xmlns:a16="http://schemas.microsoft.com/office/drawing/2014/main" id="{73188C7A-07C5-4C51-AEA6-40EDDA386C9F}"/>
                </a:ext>
              </a:extLst>
            </p:cNvPr>
            <p:cNvGrpSpPr/>
            <p:nvPr/>
          </p:nvGrpSpPr>
          <p:grpSpPr>
            <a:xfrm>
              <a:off x="7455270" y="4483967"/>
              <a:ext cx="2494496" cy="682538"/>
              <a:chOff x="2211334" y="1689674"/>
              <a:chExt cx="2589210" cy="771914"/>
            </a:xfrm>
          </p:grpSpPr>
          <p:pic>
            <p:nvPicPr>
              <p:cNvPr id="195" name="圖片 194">
                <a:extLst>
                  <a:ext uri="{FF2B5EF4-FFF2-40B4-BE49-F238E27FC236}">
                    <a16:creationId xmlns:a16="http://schemas.microsoft.com/office/drawing/2014/main" id="{887E21F7-F6CE-49D5-8B3C-E7ED5525D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1744" y="1689674"/>
                <a:ext cx="208800" cy="212980"/>
              </a:xfrm>
              <a:prstGeom prst="rect">
                <a:avLst/>
              </a:prstGeom>
            </p:spPr>
          </p:pic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2269AC03-F62E-4916-BDFF-DB327D1F5AAA}"/>
                  </a:ext>
                </a:extLst>
              </p:cNvPr>
              <p:cNvGrpSpPr/>
              <p:nvPr/>
            </p:nvGrpSpPr>
            <p:grpSpPr>
              <a:xfrm>
                <a:off x="2211334" y="1689674"/>
                <a:ext cx="2587731" cy="771914"/>
                <a:chOff x="4310062" y="2762250"/>
                <a:chExt cx="3880753" cy="1365355"/>
              </a:xfrm>
            </p:grpSpPr>
            <p:pic>
              <p:nvPicPr>
                <p:cNvPr id="197" name="圖片 196">
                  <a:extLst>
                    <a:ext uri="{FF2B5EF4-FFF2-40B4-BE49-F238E27FC236}">
                      <a16:creationId xmlns:a16="http://schemas.microsoft.com/office/drawing/2014/main" id="{DB50605C-9E53-4C30-9595-5246F2A6E8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10062" y="2762250"/>
                  <a:ext cx="3571875" cy="1333500"/>
                </a:xfrm>
                <a:prstGeom prst="rect">
                  <a:avLst/>
                </a:prstGeom>
              </p:spPr>
            </p:pic>
            <p:pic>
              <p:nvPicPr>
                <p:cNvPr id="198" name="圖片 197">
                  <a:extLst>
                    <a:ext uri="{FF2B5EF4-FFF2-40B4-BE49-F238E27FC236}">
                      <a16:creationId xmlns:a16="http://schemas.microsoft.com/office/drawing/2014/main" id="{5C68B74F-38D2-4D7E-AC4C-B8A7523A4D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76489" y="3143322"/>
                  <a:ext cx="314326" cy="98428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0" name="圖片 189">
              <a:extLst>
                <a:ext uri="{FF2B5EF4-FFF2-40B4-BE49-F238E27FC236}">
                  <a16:creationId xmlns:a16="http://schemas.microsoft.com/office/drawing/2014/main" id="{8AC59849-EC82-400A-9EB0-A75BECD3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4160" y="5266153"/>
              <a:ext cx="490469" cy="33942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6FD81A3D-54CA-4F11-B3ED-6CD6062F1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34160" y="4076785"/>
              <a:ext cx="490469" cy="33942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465A56B9-3B73-40D7-B80D-30A7E302B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34160" y="4870723"/>
              <a:ext cx="490469" cy="33942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BFE03000-371B-4614-A6BA-B6120408E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34159" y="4476114"/>
              <a:ext cx="490469" cy="33942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2E9E0317-5719-44AD-B6CE-1B8087B47669}"/>
                </a:ext>
              </a:extLst>
            </p:cNvPr>
            <p:cNvCxnSpPr>
              <a:cxnSpLocks/>
            </p:cNvCxnSpPr>
            <p:nvPr/>
          </p:nvCxnSpPr>
          <p:spPr>
            <a:xfrm>
              <a:off x="7124629" y="4058361"/>
              <a:ext cx="330641" cy="417753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接點 198">
              <a:extLst>
                <a:ext uri="{FF2B5EF4-FFF2-40B4-BE49-F238E27FC236}">
                  <a16:creationId xmlns:a16="http://schemas.microsoft.com/office/drawing/2014/main" id="{484B98CF-CEE7-4D7F-BECD-E6BEE5C46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1519" y="5157213"/>
              <a:ext cx="323751" cy="44837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文字方塊 214">
              <a:extLst>
                <a:ext uri="{FF2B5EF4-FFF2-40B4-BE49-F238E27FC236}">
                  <a16:creationId xmlns:a16="http://schemas.microsoft.com/office/drawing/2014/main" id="{6FC58F45-D7AE-4C09-90AF-C711432CE154}"/>
                </a:ext>
              </a:extLst>
            </p:cNvPr>
            <p:cNvSpPr txBox="1"/>
            <p:nvPr/>
          </p:nvSpPr>
          <p:spPr>
            <a:xfrm>
              <a:off x="9949766" y="4288317"/>
              <a:ext cx="667786" cy="117705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Noop</a:t>
              </a:r>
              <a:endPara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FIRE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RIGHT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LEFT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RIGHTFIRE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LEFTFIRE</a:t>
              </a:r>
            </a:p>
          </p:txBody>
        </p:sp>
        <p:sp>
          <p:nvSpPr>
            <p:cNvPr id="217" name="左中括弧 216">
              <a:extLst>
                <a:ext uri="{FF2B5EF4-FFF2-40B4-BE49-F238E27FC236}">
                  <a16:creationId xmlns:a16="http://schemas.microsoft.com/office/drawing/2014/main" id="{5FD89780-FEB3-4ED0-B827-9CD30CF30368}"/>
                </a:ext>
              </a:extLst>
            </p:cNvPr>
            <p:cNvSpPr/>
            <p:nvPr/>
          </p:nvSpPr>
          <p:spPr>
            <a:xfrm>
              <a:off x="10591641" y="4353579"/>
              <a:ext cx="45719" cy="1103847"/>
            </a:xfrm>
            <a:prstGeom prst="lef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左中括弧 218">
              <a:extLst>
                <a:ext uri="{FF2B5EF4-FFF2-40B4-BE49-F238E27FC236}">
                  <a16:creationId xmlns:a16="http://schemas.microsoft.com/office/drawing/2014/main" id="{EFD94468-A500-45FA-9CE8-6CBE2CA2E3E2}"/>
                </a:ext>
              </a:extLst>
            </p:cNvPr>
            <p:cNvSpPr/>
            <p:nvPr/>
          </p:nvSpPr>
          <p:spPr>
            <a:xfrm rot="10800000">
              <a:off x="10840880" y="4353579"/>
              <a:ext cx="45719" cy="1103847"/>
            </a:xfrm>
            <a:prstGeom prst="lef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左中括弧 219">
              <a:extLst>
                <a:ext uri="{FF2B5EF4-FFF2-40B4-BE49-F238E27FC236}">
                  <a16:creationId xmlns:a16="http://schemas.microsoft.com/office/drawing/2014/main" id="{A1A6C6A6-CB0B-47E0-824A-7DF974A510AE}"/>
                </a:ext>
              </a:extLst>
            </p:cNvPr>
            <p:cNvSpPr/>
            <p:nvPr/>
          </p:nvSpPr>
          <p:spPr>
            <a:xfrm>
              <a:off x="11579143" y="4353579"/>
              <a:ext cx="45719" cy="1103847"/>
            </a:xfrm>
            <a:prstGeom prst="lef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1" name="文字方塊 220">
              <a:extLst>
                <a:ext uri="{FF2B5EF4-FFF2-40B4-BE49-F238E27FC236}">
                  <a16:creationId xmlns:a16="http://schemas.microsoft.com/office/drawing/2014/main" id="{245FB677-0B03-4DDF-A4B6-FF481DB04338}"/>
                </a:ext>
              </a:extLst>
            </p:cNvPr>
            <p:cNvSpPr txBox="1"/>
            <p:nvPr/>
          </p:nvSpPr>
          <p:spPr>
            <a:xfrm>
              <a:off x="11602003" y="4291237"/>
              <a:ext cx="249117" cy="117705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</a:p>
          </p:txBody>
        </p:sp>
        <p:sp>
          <p:nvSpPr>
            <p:cNvPr id="222" name="左中括弧 221">
              <a:extLst>
                <a:ext uri="{FF2B5EF4-FFF2-40B4-BE49-F238E27FC236}">
                  <a16:creationId xmlns:a16="http://schemas.microsoft.com/office/drawing/2014/main" id="{66790D8E-7AA2-44CB-955E-D2D8788A07EA}"/>
                </a:ext>
              </a:extLst>
            </p:cNvPr>
            <p:cNvSpPr/>
            <p:nvPr/>
          </p:nvSpPr>
          <p:spPr>
            <a:xfrm rot="10800000">
              <a:off x="11814734" y="4353579"/>
              <a:ext cx="45719" cy="1103847"/>
            </a:xfrm>
            <a:prstGeom prst="lef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3" name="文字方塊 222">
              <a:extLst>
                <a:ext uri="{FF2B5EF4-FFF2-40B4-BE49-F238E27FC236}">
                  <a16:creationId xmlns:a16="http://schemas.microsoft.com/office/drawing/2014/main" id="{6F2A7AB1-F538-472C-AC13-C4784C30FB17}"/>
                </a:ext>
              </a:extLst>
            </p:cNvPr>
            <p:cNvSpPr txBox="1"/>
            <p:nvPr/>
          </p:nvSpPr>
          <p:spPr>
            <a:xfrm>
              <a:off x="10300435" y="3956196"/>
              <a:ext cx="86593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本次操作</a:t>
              </a:r>
              <a:endPara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總</a:t>
              </a:r>
              <a:r>
                <a:rPr lang="en-US" altLang="zh-TW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2C9152AD-00AE-449B-AF04-9BAD10F0906A}"/>
                </a:ext>
              </a:extLst>
            </p:cNvPr>
            <p:cNvSpPr txBox="1"/>
            <p:nvPr/>
          </p:nvSpPr>
          <p:spPr>
            <a:xfrm>
              <a:off x="11225284" y="3957562"/>
              <a:ext cx="98522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原本模型預測</a:t>
              </a:r>
              <a:endPara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5" name="文字方塊 224">
                  <a:extLst>
                    <a:ext uri="{FF2B5EF4-FFF2-40B4-BE49-F238E27FC236}">
                      <a16:creationId xmlns:a16="http://schemas.microsoft.com/office/drawing/2014/main" id="{5D21E09F-2A95-4C6F-9411-2E6F56A7DCFA}"/>
                    </a:ext>
                  </a:extLst>
                </p:cNvPr>
                <p:cNvSpPr txBox="1"/>
                <p:nvPr/>
              </p:nvSpPr>
              <p:spPr>
                <a:xfrm>
                  <a:off x="11124973" y="4741450"/>
                  <a:ext cx="19349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25" name="文字方塊 224">
                  <a:extLst>
                    <a:ext uri="{FF2B5EF4-FFF2-40B4-BE49-F238E27FC236}">
                      <a16:creationId xmlns:a16="http://schemas.microsoft.com/office/drawing/2014/main" id="{5D21E09F-2A95-4C6F-9411-2E6F56A7D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4973" y="4741450"/>
                  <a:ext cx="193493" cy="338554"/>
                </a:xfrm>
                <a:prstGeom prst="rect">
                  <a:avLst/>
                </a:prstGeom>
                <a:blipFill>
                  <a:blip r:embed="rId18"/>
                  <a:stretch>
                    <a:fillRect l="-2187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A80C9CD9-14EA-4C66-90D5-92C73E88A5AE}"/>
                </a:ext>
              </a:extLst>
            </p:cNvPr>
            <p:cNvSpPr txBox="1"/>
            <p:nvPr/>
          </p:nvSpPr>
          <p:spPr>
            <a:xfrm>
              <a:off x="7393007" y="3474172"/>
              <a:ext cx="2920022" cy="49244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梯度下降優化神經網路權重***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此步驟跟神經網路處理迴歸預測的訓練過程一樣</a:t>
              </a:r>
              <a:endPara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9B1A49E-EE82-4A13-BE79-30113622D58C}"/>
              </a:ext>
            </a:extLst>
          </p:cNvPr>
          <p:cNvGrpSpPr/>
          <p:nvPr/>
        </p:nvGrpSpPr>
        <p:grpSpPr>
          <a:xfrm>
            <a:off x="6925769" y="1447335"/>
            <a:ext cx="5342038" cy="1384517"/>
            <a:chOff x="6925769" y="1447335"/>
            <a:chExt cx="5342038" cy="1384517"/>
          </a:xfrm>
        </p:grpSpPr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C46D8774-3B40-4517-8E87-663B60022242}"/>
                </a:ext>
              </a:extLst>
            </p:cNvPr>
            <p:cNvSpPr txBox="1"/>
            <p:nvPr/>
          </p:nvSpPr>
          <p:spPr>
            <a:xfrm>
              <a:off x="8233556" y="1966356"/>
              <a:ext cx="154512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筆回憶其中之一*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9B8F3218-C19D-4639-99D1-B5556164F688}"/>
                </a:ext>
              </a:extLst>
            </p:cNvPr>
            <p:cNvSpPr txBox="1"/>
            <p:nvPr/>
          </p:nvSpPr>
          <p:spPr>
            <a:xfrm>
              <a:off x="8613648" y="2538909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+5</a:t>
              </a:r>
            </a:p>
          </p:txBody>
        </p: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17FD8331-1569-44D6-B7F2-F43D751B94F7}"/>
                </a:ext>
              </a:extLst>
            </p:cNvPr>
            <p:cNvSpPr txBox="1"/>
            <p:nvPr/>
          </p:nvSpPr>
          <p:spPr>
            <a:xfrm>
              <a:off x="6925769" y="1968587"/>
              <a:ext cx="1362019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這次操作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總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Reward</a:t>
              </a:r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9DD6DE28-2B39-4146-8DB2-7A46B85C7E6B}"/>
                </a:ext>
              </a:extLst>
            </p:cNvPr>
            <p:cNvSpPr txBox="1"/>
            <p:nvPr/>
          </p:nvSpPr>
          <p:spPr>
            <a:xfrm>
              <a:off x="7227411" y="2524076"/>
              <a:ext cx="75873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14.9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91B55602-CBE3-46BC-AAAD-CB7B498BC5FB}"/>
                    </a:ext>
                  </a:extLst>
                </p:cNvPr>
                <p:cNvSpPr txBox="1"/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91B55602-CBE3-46BC-AAAD-CB7B498BC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423" y="2493298"/>
                  <a:ext cx="238631" cy="338554"/>
                </a:xfrm>
                <a:prstGeom prst="rect">
                  <a:avLst/>
                </a:prstGeom>
                <a:blipFill>
                  <a:blip r:embed="rId19"/>
                  <a:stretch>
                    <a:fillRect l="-128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0F30FCD1-1B8F-4259-808A-FC9D2E6F64BC}"/>
                </a:ext>
              </a:extLst>
            </p:cNvPr>
            <p:cNvGrpSpPr/>
            <p:nvPr/>
          </p:nvGrpSpPr>
          <p:grpSpPr>
            <a:xfrm>
              <a:off x="9564491" y="1988130"/>
              <a:ext cx="2703316" cy="843722"/>
              <a:chOff x="9564491" y="1988130"/>
              <a:chExt cx="2703316" cy="843722"/>
            </a:xfrm>
          </p:grpSpPr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442F80C8-F4DA-4B8E-AEF5-72CD983EC7F2}"/>
                  </a:ext>
                </a:extLst>
              </p:cNvPr>
              <p:cNvSpPr txBox="1"/>
              <p:nvPr/>
            </p:nvSpPr>
            <p:spPr>
              <a:xfrm>
                <a:off x="10761018" y="1988130"/>
                <a:ext cx="1506789" cy="4616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32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筆回憶</a:t>
                </a:r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下四幀</a:t>
                </a:r>
                <a:endParaRPr lang="en-US" altLang="zh-TW" sz="12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預期的最大</a:t>
                </a:r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Reward</a:t>
                </a:r>
                <a:r>
                  <a:rPr lang="zh-TW" altLang="en-US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*</a:t>
                </a:r>
                <a:r>
                  <a:rPr lang="en-US" altLang="zh-TW" sz="12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*</a:t>
                </a:r>
              </a:p>
            </p:txBody>
          </p:sp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CBEB01FD-C8EE-495A-9A82-406664BA6A43}"/>
                  </a:ext>
                </a:extLst>
              </p:cNvPr>
              <p:cNvSpPr txBox="1"/>
              <p:nvPr/>
            </p:nvSpPr>
            <p:spPr>
              <a:xfrm>
                <a:off x="11055299" y="2532974"/>
                <a:ext cx="758734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+10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字方塊 156">
                    <a:extLst>
                      <a:ext uri="{FF2B5EF4-FFF2-40B4-BE49-F238E27FC236}">
                        <a16:creationId xmlns:a16="http://schemas.microsoft.com/office/drawing/2014/main" id="{CB6CABDB-E811-4457-91DA-2C18BC864510}"/>
                      </a:ext>
                    </a:extLst>
                  </p:cNvPr>
                  <p:cNvSpPr txBox="1"/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57" name="文字方塊 156">
                    <a:extLst>
                      <a:ext uri="{FF2B5EF4-FFF2-40B4-BE49-F238E27FC236}">
                        <a16:creationId xmlns:a16="http://schemas.microsoft.com/office/drawing/2014/main" id="{CB6CABDB-E811-4457-91DA-2C18BC864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4491" y="2475969"/>
                    <a:ext cx="193493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7500" r="-625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81BDC9EB-B119-4C22-ACC2-0C1760F27530}"/>
                      </a:ext>
                    </a:extLst>
                  </p:cNvPr>
                  <p:cNvSpPr txBox="1"/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微軟正黑體" panose="020B0604030504040204" pitchFamily="34" charset="-120"/>
                      </a:rPr>
                      <a:t>衰減率</a:t>
                    </a:r>
                    <a14:m>
                      <m:oMath xmlns:m="http://schemas.openxmlformats.org/officeDocument/2006/math">
                        <m:r>
                          <a:rPr lang="el-GR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endParaRPr lang="en-US" altLang="zh-TW" sz="1200" dirty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81BDC9EB-B119-4C22-ACC2-0C1760F27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7853" y="2090445"/>
                    <a:ext cx="783165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4444" b="-1555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文字方塊 158">
                    <a:extLst>
                      <a:ext uri="{FF2B5EF4-FFF2-40B4-BE49-F238E27FC236}">
                        <a16:creationId xmlns:a16="http://schemas.microsoft.com/office/drawing/2014/main" id="{DF05FBDD-E988-48FE-A108-6BEAC432B32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zh-TW" sz="1600" dirty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59" name="文字方塊 158">
                    <a:extLst>
                      <a:ext uri="{FF2B5EF4-FFF2-40B4-BE49-F238E27FC236}">
                        <a16:creationId xmlns:a16="http://schemas.microsoft.com/office/drawing/2014/main" id="{DF05FBDD-E988-48FE-A108-6BEAC432B3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6994" y="2473986"/>
                    <a:ext cx="193493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1250" r="-3125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AFC0CB90-2078-49C8-873B-00D1A87C5011}"/>
                  </a:ext>
                </a:extLst>
              </p:cNvPr>
              <p:cNvSpPr txBox="1"/>
              <p:nvPr/>
            </p:nvSpPr>
            <p:spPr>
              <a:xfrm>
                <a:off x="10086501" y="2516712"/>
                <a:ext cx="49205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ea typeface="微軟正黑體" panose="020B0604030504040204" pitchFamily="34" charset="-120"/>
                  </a:rPr>
                  <a:t>0.99</a:t>
                </a: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1E0BBBFE-C00E-45CC-8DCA-B809AAC42967}"/>
                  </a:ext>
                </a:extLst>
              </p:cNvPr>
              <p:cNvSpPr txBox="1"/>
              <p:nvPr/>
            </p:nvSpPr>
            <p:spPr>
              <a:xfrm>
                <a:off x="9849569" y="2433372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(</a:t>
                </a:r>
              </a:p>
            </p:txBody>
          </p:sp>
          <p:sp>
            <p:nvSpPr>
              <p:cNvPr id="162" name="文字方塊 161">
                <a:extLst>
                  <a:ext uri="{FF2B5EF4-FFF2-40B4-BE49-F238E27FC236}">
                    <a16:creationId xmlns:a16="http://schemas.microsoft.com/office/drawing/2014/main" id="{F8A2A899-5367-4D03-8BF2-9A71AD9172E0}"/>
                  </a:ext>
                </a:extLst>
              </p:cNvPr>
              <p:cNvSpPr txBox="1"/>
              <p:nvPr/>
            </p:nvSpPr>
            <p:spPr>
              <a:xfrm>
                <a:off x="11633154" y="2462520"/>
                <a:ext cx="28645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773A0B2B-07BF-4F26-A903-98316304D8F3}"/>
                    </a:ext>
                  </a:extLst>
                </p:cNvPr>
                <p:cNvSpPr txBox="1"/>
                <p:nvPr/>
              </p:nvSpPr>
              <p:spPr>
                <a:xfrm>
                  <a:off x="7407413" y="1447335"/>
                  <a:ext cx="3911053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輸入畫面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採取</a:t>
                  </a:r>
                  <a:r>
                    <a:rPr lang="en-US" altLang="zh-TW" sz="16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RightFire</a:t>
                  </a:r>
                  <a:r>
                    <a:rPr lang="zh-TW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能得到的</a:t>
                  </a:r>
                  <a:r>
                    <a:rPr lang="en-US" altLang="zh-TW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arrow" panose="020B0606020202030204" pitchFamily="34" charset="0"/>
                      <a:ea typeface="微軟正黑體" panose="020B0604030504040204" pitchFamily="34" charset="-120"/>
                    </a:rPr>
                    <a:t>Reward</a:t>
                  </a:r>
                </a:p>
              </p:txBody>
            </p:sp>
          </mc:Choice>
          <mc:Fallback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773A0B2B-07BF-4F26-A903-98316304D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7413" y="1447335"/>
                  <a:ext cx="3911053" cy="338554"/>
                </a:xfrm>
                <a:prstGeom prst="rect">
                  <a:avLst/>
                </a:prstGeom>
                <a:blipFill>
                  <a:blip r:embed="rId23"/>
                  <a:stretch>
                    <a:fillRect l="-779" t="-7143" b="-1964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DFEA1D7-D254-4CBE-914C-E857633946FA}"/>
              </a:ext>
            </a:extLst>
          </p:cNvPr>
          <p:cNvSpPr/>
          <p:nvPr/>
        </p:nvSpPr>
        <p:spPr>
          <a:xfrm>
            <a:off x="342661" y="3720393"/>
            <a:ext cx="144000" cy="14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4C0EDCA-3A24-4842-892F-60E9F52FA993}"/>
              </a:ext>
            </a:extLst>
          </p:cNvPr>
          <p:cNvCxnSpPr>
            <a:cxnSpLocks/>
          </p:cNvCxnSpPr>
          <p:nvPr/>
        </p:nvCxnSpPr>
        <p:spPr>
          <a:xfrm>
            <a:off x="59362" y="3353448"/>
            <a:ext cx="273268" cy="3667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94FFEC2E-D79F-4B33-B0DD-A94BF062B95C}"/>
              </a:ext>
            </a:extLst>
          </p:cNvPr>
          <p:cNvSpPr/>
          <p:nvPr/>
        </p:nvSpPr>
        <p:spPr>
          <a:xfrm>
            <a:off x="62131" y="3110320"/>
            <a:ext cx="541771" cy="243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F4DD3415-2C7C-443A-AE73-291B7214E47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86661" y="3353448"/>
            <a:ext cx="117242" cy="4389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64" grpId="0"/>
      <p:bldP spid="1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劃時代技術突破</a:t>
            </a:r>
            <a:endParaRPr lang="en-US" altLang="zh-TW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360943-0B37-456B-9146-1F8F3456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183" y="2111814"/>
            <a:ext cx="4309400" cy="37707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47B575-1A76-42C9-ADBE-7EFDFE10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509" y="2865130"/>
            <a:ext cx="4547903" cy="26342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2B310D6-6FFE-4665-986C-7A73EA50DA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7607" y="2022266"/>
            <a:ext cx="1656000" cy="216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F84C26E-A793-4344-94FA-D9312A01A5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7" y="4184749"/>
            <a:ext cx="1656000" cy="2160000"/>
          </a:xfrm>
          <a:prstGeom prst="rect">
            <a:avLst/>
          </a:prstGeom>
        </p:spPr>
      </p:pic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BDB229A-82F9-4AFD-BF51-EDC6A84C47F4}"/>
              </a:ext>
            </a:extLst>
          </p:cNvPr>
          <p:cNvSpPr txBox="1"/>
          <p:nvPr/>
        </p:nvSpPr>
        <p:spPr>
          <a:xfrm>
            <a:off x="363016" y="1210830"/>
            <a:ext cx="1935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直接輸入 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750866E3-6A16-4BF9-A787-93B11EB43299}"/>
              </a:ext>
            </a:extLst>
          </p:cNvPr>
          <p:cNvSpPr txBox="1"/>
          <p:nvPr/>
        </p:nvSpPr>
        <p:spPr>
          <a:xfrm>
            <a:off x="3295933" y="1210830"/>
            <a:ext cx="380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相同的神經網路架構泛化至 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不同的遊戲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BEF21A09-B1DC-477D-8779-CE705BD9ABF2}"/>
              </a:ext>
            </a:extLst>
          </p:cNvPr>
          <p:cNvSpPr txBox="1"/>
          <p:nvPr/>
        </p:nvSpPr>
        <p:spPr>
          <a:xfrm>
            <a:off x="8690629" y="1211221"/>
            <a:ext cx="260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神經網路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取代傳統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Q-table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15F0D61F-A144-4A48-9033-024DA7C83219}"/>
              </a:ext>
            </a:extLst>
          </p:cNvPr>
          <p:cNvSpPr txBox="1"/>
          <p:nvPr/>
        </p:nvSpPr>
        <p:spPr>
          <a:xfrm>
            <a:off x="8403464" y="1771609"/>
            <a:ext cx="3269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論文內展示神經網路在不同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States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下，預測最大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B5ACBB78-A3D8-412D-8E03-5F940431340F}"/>
              </a:ext>
            </a:extLst>
          </p:cNvPr>
          <p:cNvSpPr txBox="1"/>
          <p:nvPr/>
        </p:nvSpPr>
        <p:spPr>
          <a:xfrm>
            <a:off x="546834" y="1771772"/>
            <a:ext cx="1397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論文內玩了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49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種遊戲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DEB5EB4F-99B2-4EE1-B989-DE629B533C95}"/>
              </a:ext>
            </a:extLst>
          </p:cNvPr>
          <p:cNvSpPr txBox="1"/>
          <p:nvPr/>
        </p:nvSpPr>
        <p:spPr>
          <a:xfrm>
            <a:off x="3176759" y="1776045"/>
            <a:ext cx="4445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Env.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提供遊戲畫面 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+ 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定義好控制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Action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，皆可使用相同的模型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須重新訓練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803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482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	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強化學習前沿技術</a:t>
            </a:r>
            <a:b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	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強化學習技術分支</a:t>
            </a:r>
            <a:b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	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機器學習資源</a:t>
            </a:r>
            <a:endParaRPr lang="en-US" altLang="zh-TW" sz="1800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A01F7E1E-C7FB-44DC-8018-72C97927679A}"/>
              </a:ext>
            </a:extLst>
          </p:cNvPr>
          <p:cNvSpPr/>
          <p:nvPr/>
        </p:nvSpPr>
        <p:spPr>
          <a:xfrm>
            <a:off x="5213355" y="1774447"/>
            <a:ext cx="6003229" cy="46136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5A5E9B5-9EE2-4D5D-BCC0-6E61AD8355A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34265" y="2553852"/>
            <a:ext cx="1945047" cy="1026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Value-Based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與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Policy-Based</a:t>
            </a:r>
            <a:endParaRPr lang="zh-TW" altLang="en-US" sz="2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E8B864-506C-426B-A6AA-AC792B53147A}"/>
              </a:ext>
            </a:extLst>
          </p:cNvPr>
          <p:cNvSpPr/>
          <p:nvPr/>
        </p:nvSpPr>
        <p:spPr>
          <a:xfrm>
            <a:off x="6731613" y="1293261"/>
            <a:ext cx="3264926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依照</a:t>
            </a:r>
            <a:r>
              <a:rPr lang="zh-TW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機率值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決定動作的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策略網路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(Policy Gradient)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Narrow" panose="020B0606020202030204" pitchFamily="34" charset="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3D31BE-73FE-49C7-9A34-88170E42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5" y="2553852"/>
            <a:ext cx="1993900" cy="1026979"/>
          </a:xfrm>
          <a:prstGeom prst="rect">
            <a:avLst/>
          </a:prstGeom>
        </p:spPr>
      </p:pic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706EF2B5-61B6-4E72-BCDD-D5F90DD834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059223"/>
              </p:ext>
            </p:extLst>
          </p:nvPr>
        </p:nvGraphicFramePr>
        <p:xfrm>
          <a:off x="1015102" y="3932264"/>
          <a:ext cx="1508125" cy="226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3703991D-55DE-4086-AB4A-B6270532BA03}"/>
              </a:ext>
            </a:extLst>
          </p:cNvPr>
          <p:cNvSpPr/>
          <p:nvPr/>
        </p:nvSpPr>
        <p:spPr>
          <a:xfrm>
            <a:off x="1280215" y="2603791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31440B-0233-48DE-A9AD-F1AD04744403}"/>
              </a:ext>
            </a:extLst>
          </p:cNvPr>
          <p:cNvSpPr/>
          <p:nvPr/>
        </p:nvSpPr>
        <p:spPr>
          <a:xfrm>
            <a:off x="2035865" y="2610141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8CDF63-1E10-4B26-A088-CB04EC5AAECF}"/>
              </a:ext>
            </a:extLst>
          </p:cNvPr>
          <p:cNvCxnSpPr>
            <a:cxnSpLocks/>
          </p:cNvCxnSpPr>
          <p:nvPr/>
        </p:nvCxnSpPr>
        <p:spPr>
          <a:xfrm>
            <a:off x="1413565" y="2975134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5C70A1A-055F-4240-8C4A-EA0235B72210}"/>
              </a:ext>
            </a:extLst>
          </p:cNvPr>
          <p:cNvCxnSpPr>
            <a:cxnSpLocks/>
          </p:cNvCxnSpPr>
          <p:nvPr/>
        </p:nvCxnSpPr>
        <p:spPr>
          <a:xfrm>
            <a:off x="2220015" y="2981484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FCDDB9B1-FA60-48A9-ABB9-E37AFA2C0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744768"/>
              </p:ext>
            </p:extLst>
          </p:nvPr>
        </p:nvGraphicFramePr>
        <p:xfrm>
          <a:off x="5577500" y="3901375"/>
          <a:ext cx="1508125" cy="226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9B2870A5-6399-4627-9095-F6AB1049E8C5}"/>
              </a:ext>
            </a:extLst>
          </p:cNvPr>
          <p:cNvSpPr/>
          <p:nvPr/>
        </p:nvSpPr>
        <p:spPr>
          <a:xfrm>
            <a:off x="5842613" y="2572902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9D3A14B-4A4C-4754-A310-3B00F1204611}"/>
              </a:ext>
            </a:extLst>
          </p:cNvPr>
          <p:cNvSpPr/>
          <p:nvPr/>
        </p:nvSpPr>
        <p:spPr>
          <a:xfrm>
            <a:off x="6598263" y="2579252"/>
            <a:ext cx="368300" cy="37134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3C81D5-01A2-4E14-8C70-545C3F3D21F9}"/>
              </a:ext>
            </a:extLst>
          </p:cNvPr>
          <p:cNvCxnSpPr>
            <a:cxnSpLocks/>
          </p:cNvCxnSpPr>
          <p:nvPr/>
        </p:nvCxnSpPr>
        <p:spPr>
          <a:xfrm>
            <a:off x="5975963" y="2944245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8932129-0E6C-4A5C-A47C-974BCE0071C9}"/>
              </a:ext>
            </a:extLst>
          </p:cNvPr>
          <p:cNvCxnSpPr>
            <a:cxnSpLocks/>
          </p:cNvCxnSpPr>
          <p:nvPr/>
        </p:nvCxnSpPr>
        <p:spPr>
          <a:xfrm>
            <a:off x="6826863" y="2950595"/>
            <a:ext cx="0" cy="938085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372B33F8-043D-4BA6-BAC5-E38BC8380A9A}"/>
              </a:ext>
            </a:extLst>
          </p:cNvPr>
          <p:cNvSpPr/>
          <p:nvPr/>
        </p:nvSpPr>
        <p:spPr>
          <a:xfrm>
            <a:off x="3774177" y="4340110"/>
            <a:ext cx="716322" cy="27045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B9B6D43-4D11-4E1E-9CC9-965D3E78E32D}"/>
              </a:ext>
            </a:extLst>
          </p:cNvPr>
          <p:cNvSpPr/>
          <p:nvPr/>
        </p:nvSpPr>
        <p:spPr>
          <a:xfrm>
            <a:off x="3798964" y="3957663"/>
            <a:ext cx="603249" cy="41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分支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08D599-E143-4EDF-86E2-511A0E0AE7FD}"/>
              </a:ext>
            </a:extLst>
          </p:cNvPr>
          <p:cNvSpPr/>
          <p:nvPr/>
        </p:nvSpPr>
        <p:spPr>
          <a:xfrm>
            <a:off x="7722212" y="2715920"/>
            <a:ext cx="2721898" cy="1166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優點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適合</a:t>
            </a:r>
            <a:r>
              <a:rPr lang="en-US" altLang="zh-TW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是連續動作的任務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輸出機率作出更彈性的決策</a:t>
            </a:r>
            <a:endParaRPr lang="en-US" altLang="zh-TW" sz="1200" b="1" dirty="0">
              <a:solidFill>
                <a:srgbClr val="00B05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環境變化時能靈活應對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83CB995-71F3-4FAB-9486-AAA72B6FB692}"/>
              </a:ext>
            </a:extLst>
          </p:cNvPr>
          <p:cNvSpPr/>
          <p:nvPr/>
        </p:nvSpPr>
        <p:spPr>
          <a:xfrm>
            <a:off x="7760311" y="4164882"/>
            <a:ext cx="3620476" cy="889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缺點</a:t>
            </a:r>
            <a:endParaRPr lang="en-US" altLang="zh-TW" sz="1200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每次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隱含隨機要素，學習過程不穩定</a:t>
            </a:r>
            <a:endParaRPr lang="en-US" altLang="zh-TW" sz="1200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228600" marR="0" indent="-22860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回饋稀疏的任務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圍棋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)</a:t>
            </a:r>
            <a:r>
              <a:rPr lang="zh-TW" altLang="en-US" sz="1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，表現不一定較優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0D1E74-51FF-478E-9813-1151BAD927F0}"/>
              </a:ext>
            </a:extLst>
          </p:cNvPr>
          <p:cNvSpPr/>
          <p:nvPr/>
        </p:nvSpPr>
        <p:spPr>
          <a:xfrm>
            <a:off x="157861" y="1293261"/>
            <a:ext cx="3710430" cy="9153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選擇最有利的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例如：前兩章的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Q-Learning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和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DQN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Narrow" panose="020B0606020202030204" pitchFamily="34" charset="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09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能否有位導師能評估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對全局的影響 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Actor-Critic</a:t>
            </a:r>
            <a:endParaRPr lang="zh-TW" altLang="en-US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E30536-4C29-4BE9-8DA3-3FD20A562ADE}"/>
              </a:ext>
            </a:extLst>
          </p:cNvPr>
          <p:cNvSpPr txBox="1"/>
          <p:nvPr/>
        </p:nvSpPr>
        <p:spPr>
          <a:xfrm>
            <a:off x="5060752" y="1209728"/>
            <a:ext cx="287325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Actor </a:t>
            </a:r>
            <a:r>
              <a:rPr lang="en-US" altLang="zh-TW" sz="10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不再輸入原始</a:t>
            </a:r>
            <a:r>
              <a:rPr lang="en-US" altLang="zh-TW" sz="10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5DFB63-413B-4BF2-B9DF-C0153D0FC1CD}"/>
              </a:ext>
            </a:extLst>
          </p:cNvPr>
          <p:cNvSpPr txBox="1"/>
          <p:nvPr/>
        </p:nvSpPr>
        <p:spPr>
          <a:xfrm>
            <a:off x="9183180" y="2488345"/>
            <a:ext cx="120905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AE8092-ECDF-4AD6-B560-CE44BB354C44}"/>
              </a:ext>
            </a:extLst>
          </p:cNvPr>
          <p:cNvSpPr txBox="1"/>
          <p:nvPr/>
        </p:nvSpPr>
        <p:spPr>
          <a:xfrm>
            <a:off x="5317528" y="3735908"/>
            <a:ext cx="117985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C1577AC-8A2E-437E-8A36-07EAFBBE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03" y="3122092"/>
            <a:ext cx="1185479" cy="1157909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B0094180-6156-43E5-8E78-78A210DEBFEA}"/>
              </a:ext>
            </a:extLst>
          </p:cNvPr>
          <p:cNvGrpSpPr/>
          <p:nvPr/>
        </p:nvGrpSpPr>
        <p:grpSpPr>
          <a:xfrm>
            <a:off x="9024118" y="2985539"/>
            <a:ext cx="1503333" cy="917458"/>
            <a:chOff x="8753671" y="3271934"/>
            <a:chExt cx="1503333" cy="917458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52514196-5DEC-4FB9-BF1A-73D36DF07739}"/>
                </a:ext>
              </a:extLst>
            </p:cNvPr>
            <p:cNvGrpSpPr/>
            <p:nvPr/>
          </p:nvGrpSpPr>
          <p:grpSpPr>
            <a:xfrm>
              <a:off x="9087204" y="3881117"/>
              <a:ext cx="324000" cy="307452"/>
              <a:chOff x="8960744" y="3429001"/>
              <a:chExt cx="324000" cy="307452"/>
            </a:xfrm>
          </p:grpSpPr>
          <p:sp>
            <p:nvSpPr>
              <p:cNvPr id="24" name="箭號: 向右 23">
                <a:extLst>
                  <a:ext uri="{FF2B5EF4-FFF2-40B4-BE49-F238E27FC236}">
                    <a16:creationId xmlns:a16="http://schemas.microsoft.com/office/drawing/2014/main" id="{09593D07-FAE0-4E55-AF7E-3AE68468F86C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箭號: 向右 24">
                <a:extLst>
                  <a:ext uri="{FF2B5EF4-FFF2-40B4-BE49-F238E27FC236}">
                    <a16:creationId xmlns:a16="http://schemas.microsoft.com/office/drawing/2014/main" id="{C73914E7-DC2A-415C-B333-D3720C6F269A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FC8A987B-CA40-4E6C-A81F-7BE6F4B05434}"/>
                </a:ext>
              </a:extLst>
            </p:cNvPr>
            <p:cNvGrpSpPr/>
            <p:nvPr/>
          </p:nvGrpSpPr>
          <p:grpSpPr>
            <a:xfrm rot="10800000">
              <a:off x="9616972" y="3881940"/>
              <a:ext cx="324000" cy="307452"/>
              <a:chOff x="8960744" y="3429001"/>
              <a:chExt cx="324000" cy="307452"/>
            </a:xfrm>
          </p:grpSpPr>
          <p:sp>
            <p:nvSpPr>
              <p:cNvPr id="22" name="箭號: 向右 21">
                <a:extLst>
                  <a:ext uri="{FF2B5EF4-FFF2-40B4-BE49-F238E27FC236}">
                    <a16:creationId xmlns:a16="http://schemas.microsoft.com/office/drawing/2014/main" id="{9FD4F30C-1357-4DA4-9895-8470E427193E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箭號: 向右 22">
                <a:extLst>
                  <a:ext uri="{FF2B5EF4-FFF2-40B4-BE49-F238E27FC236}">
                    <a16:creationId xmlns:a16="http://schemas.microsoft.com/office/drawing/2014/main" id="{E0CDCD51-9451-45F8-BC8A-B68FFBED7868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93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E80D50D-BA23-4FB6-8344-16D0EFC1473A}"/>
                </a:ext>
              </a:extLst>
            </p:cNvPr>
            <p:cNvGrpSpPr/>
            <p:nvPr/>
          </p:nvGrpSpPr>
          <p:grpSpPr>
            <a:xfrm rot="5400000">
              <a:off x="9352910" y="3548544"/>
              <a:ext cx="324000" cy="307452"/>
              <a:chOff x="8960744" y="3429001"/>
              <a:chExt cx="324000" cy="307452"/>
            </a:xfrm>
          </p:grpSpPr>
          <p:sp>
            <p:nvSpPr>
              <p:cNvPr id="20" name="箭號: 向右 19">
                <a:extLst>
                  <a:ext uri="{FF2B5EF4-FFF2-40B4-BE49-F238E27FC236}">
                    <a16:creationId xmlns:a16="http://schemas.microsoft.com/office/drawing/2014/main" id="{9B2D3EBB-00A4-4240-B5D4-23A02C8CDB10}"/>
                  </a:ext>
                </a:extLst>
              </p:cNvPr>
              <p:cNvSpPr/>
              <p:nvPr/>
            </p:nvSpPr>
            <p:spPr>
              <a:xfrm flipH="1">
                <a:off x="8960744" y="3429001"/>
                <a:ext cx="324000" cy="30745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50B52691-6D1B-4C79-ACF5-1E691919BBEB}"/>
                  </a:ext>
                </a:extLst>
              </p:cNvPr>
              <p:cNvSpPr/>
              <p:nvPr/>
            </p:nvSpPr>
            <p:spPr>
              <a:xfrm flipH="1">
                <a:off x="9017356" y="3499982"/>
                <a:ext cx="267388" cy="167134"/>
              </a:xfrm>
              <a:prstGeom prst="rightArrow">
                <a:avLst/>
              </a:prstGeom>
              <a:solidFill>
                <a:srgbClr val="F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3F853FA-5E08-43F8-AD80-33B26B67965A}"/>
                </a:ext>
              </a:extLst>
            </p:cNvPr>
            <p:cNvSpPr txBox="1"/>
            <p:nvPr/>
          </p:nvSpPr>
          <p:spPr>
            <a:xfrm>
              <a:off x="8753671" y="3896343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D7B175-9F18-438D-982A-1448A38B9947}"/>
                </a:ext>
              </a:extLst>
            </p:cNvPr>
            <p:cNvSpPr txBox="1"/>
            <p:nvPr/>
          </p:nvSpPr>
          <p:spPr>
            <a:xfrm>
              <a:off x="9933004" y="3902519"/>
              <a:ext cx="3240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230603B-9DE6-447D-9652-840DE331ED95}"/>
                </a:ext>
              </a:extLst>
            </p:cNvPr>
            <p:cNvSpPr txBox="1"/>
            <p:nvPr/>
          </p:nvSpPr>
          <p:spPr>
            <a:xfrm>
              <a:off x="9229055" y="3271934"/>
              <a:ext cx="56023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開火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EBE03433-2095-4EB0-ADB2-6C80CF282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561" y="1498879"/>
            <a:ext cx="1060249" cy="409337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50A73EFC-B996-4514-9299-B5A920E2CFA4}"/>
              </a:ext>
            </a:extLst>
          </p:cNvPr>
          <p:cNvGrpSpPr/>
          <p:nvPr/>
        </p:nvGrpSpPr>
        <p:grpSpPr>
          <a:xfrm>
            <a:off x="4895623" y="5245686"/>
            <a:ext cx="1956845" cy="1454762"/>
            <a:chOff x="4206427" y="5083782"/>
            <a:chExt cx="1956845" cy="1454762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F0D286A-D812-4184-99AE-F02802DDFBE0}"/>
                </a:ext>
              </a:extLst>
            </p:cNvPr>
            <p:cNvSpPr txBox="1"/>
            <p:nvPr/>
          </p:nvSpPr>
          <p:spPr>
            <a:xfrm>
              <a:off x="4206427" y="5083782"/>
              <a:ext cx="195684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Environment</a:t>
              </a:r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6B585E2D-AC0E-456C-AFB3-C1AA92E7F2A2}"/>
                </a:ext>
              </a:extLst>
            </p:cNvPr>
            <p:cNvGrpSpPr/>
            <p:nvPr/>
          </p:nvGrpSpPr>
          <p:grpSpPr>
            <a:xfrm>
              <a:off x="4666142" y="5420091"/>
              <a:ext cx="1063835" cy="1118453"/>
              <a:chOff x="1211636" y="2855435"/>
              <a:chExt cx="1435100" cy="1401725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F6267B27-AF5F-4915-B765-A1BFA1603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636" y="2855435"/>
                <a:ext cx="1435100" cy="1401725"/>
              </a:xfrm>
              <a:prstGeom prst="rect">
                <a:avLst/>
              </a:prstGeom>
            </p:spPr>
          </p:pic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6123E9C6-8654-4FFB-9D67-D0B722601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0362" y="2893372"/>
                <a:ext cx="160810" cy="1008000"/>
              </a:xfrm>
              <a:prstGeom prst="rect">
                <a:avLst/>
              </a:prstGeom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373747A8-05E0-49B2-B0E2-AA3B80060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889" y="2893372"/>
                <a:ext cx="160810" cy="1008000"/>
              </a:xfrm>
              <a:prstGeom prst="rect">
                <a:avLst/>
              </a:prstGeom>
            </p:spPr>
          </p:pic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03B0F77F-02A6-4C75-BC7F-12609A1C7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705" y="3801197"/>
                <a:ext cx="166687" cy="138112"/>
              </a:xfrm>
              <a:prstGeom prst="rect">
                <a:avLst/>
              </a:prstGeom>
            </p:spPr>
          </p:pic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4F150A92-0A2F-47B5-8368-5F1A5F6935BB}"/>
              </a:ext>
            </a:extLst>
          </p:cNvPr>
          <p:cNvGrpSpPr/>
          <p:nvPr/>
        </p:nvGrpSpPr>
        <p:grpSpPr>
          <a:xfrm>
            <a:off x="5553006" y="4003466"/>
            <a:ext cx="679891" cy="1075165"/>
            <a:chOff x="4959349" y="3577875"/>
            <a:chExt cx="679891" cy="1075165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28E85A-1D0A-40D6-A751-DF48BD0FD80C}"/>
                </a:ext>
              </a:extLst>
            </p:cNvPr>
            <p:cNvSpPr/>
            <p:nvPr/>
          </p:nvSpPr>
          <p:spPr>
            <a:xfrm>
              <a:off x="5192242" y="3587315"/>
              <a:ext cx="414593" cy="10132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F1D32A2-5F59-4112-AFA8-78DD3CA8C532}"/>
                </a:ext>
              </a:extLst>
            </p:cNvPr>
            <p:cNvSpPr txBox="1"/>
            <p:nvPr/>
          </p:nvSpPr>
          <p:spPr>
            <a:xfrm>
              <a:off x="5300490" y="4335294"/>
              <a:ext cx="297418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B482681-40A7-47D2-BF90-A66AA8B9CB29}"/>
                </a:ext>
              </a:extLst>
            </p:cNvPr>
            <p:cNvSpPr txBox="1"/>
            <p:nvPr/>
          </p:nvSpPr>
          <p:spPr>
            <a:xfrm>
              <a:off x="5278418" y="4188891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10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4552912C-676E-4AE2-831B-BB01D831212E}"/>
                </a:ext>
              </a:extLst>
            </p:cNvPr>
            <p:cNvSpPr txBox="1"/>
            <p:nvPr/>
          </p:nvSpPr>
          <p:spPr>
            <a:xfrm>
              <a:off x="5278418" y="4031532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15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06C3B0A-8162-46C3-91DC-D4117BDB363C}"/>
                </a:ext>
              </a:extLst>
            </p:cNvPr>
            <p:cNvSpPr txBox="1"/>
            <p:nvPr/>
          </p:nvSpPr>
          <p:spPr>
            <a:xfrm>
              <a:off x="5278246" y="3883668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20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2D784BB-9D3E-49A5-88F5-0E1CF9A5622D}"/>
                </a:ext>
              </a:extLst>
            </p:cNvPr>
            <p:cNvSpPr txBox="1"/>
            <p:nvPr/>
          </p:nvSpPr>
          <p:spPr>
            <a:xfrm>
              <a:off x="5278246" y="3726309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25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31A5E546-2CAF-4161-A313-6BCA6A0AA1E3}"/>
                </a:ext>
              </a:extLst>
            </p:cNvPr>
            <p:cNvSpPr txBox="1"/>
            <p:nvPr/>
          </p:nvSpPr>
          <p:spPr>
            <a:xfrm>
              <a:off x="5278981" y="3577875"/>
              <a:ext cx="341562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30</a:t>
              </a: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2984B777-EC30-4AE4-BAF4-E4DA1A78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1998" y="3587316"/>
              <a:ext cx="223339" cy="1013247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10785E3-335E-469D-9802-21AA53009D7B}"/>
                </a:ext>
              </a:extLst>
            </p:cNvPr>
            <p:cNvSpPr/>
            <p:nvPr/>
          </p:nvSpPr>
          <p:spPr>
            <a:xfrm>
              <a:off x="4959349" y="4524209"/>
              <a:ext cx="679891" cy="128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10B19036-8AA2-4C23-97D9-586FC1F87E6D}"/>
              </a:ext>
            </a:extLst>
          </p:cNvPr>
          <p:cNvGrpSpPr/>
          <p:nvPr/>
        </p:nvGrpSpPr>
        <p:grpSpPr>
          <a:xfrm>
            <a:off x="7115804" y="1754428"/>
            <a:ext cx="2701880" cy="657891"/>
            <a:chOff x="7360106" y="1714673"/>
            <a:chExt cx="2701880" cy="65789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50186D1-BD70-4084-97C2-927F07B36BA6}"/>
                </a:ext>
              </a:extLst>
            </p:cNvPr>
            <p:cNvSpPr/>
            <p:nvPr/>
          </p:nvSpPr>
          <p:spPr>
            <a:xfrm>
              <a:off x="7360106" y="1714673"/>
              <a:ext cx="2666489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69142056-3944-4ADB-9DEB-781332EDE08A}"/>
                </a:ext>
              </a:extLst>
            </p:cNvPr>
            <p:cNvSpPr/>
            <p:nvPr/>
          </p:nvSpPr>
          <p:spPr>
            <a:xfrm rot="16200000" flipH="1">
              <a:off x="9673945" y="1984523"/>
              <a:ext cx="64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2D9A713A-2453-4D73-9553-F07279E2285A}"/>
              </a:ext>
            </a:extLst>
          </p:cNvPr>
          <p:cNvGrpSpPr/>
          <p:nvPr/>
        </p:nvGrpSpPr>
        <p:grpSpPr>
          <a:xfrm rot="5400000">
            <a:off x="7900439" y="4062470"/>
            <a:ext cx="1866996" cy="1961904"/>
            <a:chOff x="7630477" y="1714673"/>
            <a:chExt cx="1866996" cy="1961904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719D431-B1C8-45E3-9567-02E5EE6C769E}"/>
                </a:ext>
              </a:extLst>
            </p:cNvPr>
            <p:cNvSpPr/>
            <p:nvPr/>
          </p:nvSpPr>
          <p:spPr>
            <a:xfrm>
              <a:off x="7630477" y="1714673"/>
              <a:ext cx="1836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9C33F715-DEE5-4456-B272-3A64A294A62F}"/>
                </a:ext>
              </a:extLst>
            </p:cNvPr>
            <p:cNvSpPr/>
            <p:nvPr/>
          </p:nvSpPr>
          <p:spPr>
            <a:xfrm rot="16200000" flipH="1">
              <a:off x="8461432" y="2640536"/>
              <a:ext cx="194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062FF8D-7706-4E68-B807-48EA1A493D2C}"/>
              </a:ext>
            </a:extLst>
          </p:cNvPr>
          <p:cNvGrpSpPr/>
          <p:nvPr/>
        </p:nvGrpSpPr>
        <p:grpSpPr>
          <a:xfrm rot="10800000">
            <a:off x="2013865" y="4627813"/>
            <a:ext cx="2550832" cy="1349654"/>
            <a:chOff x="7344208" y="1714673"/>
            <a:chExt cx="2550832" cy="134965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4340ECE-D115-4BA3-87F3-029F67B0553B}"/>
                </a:ext>
              </a:extLst>
            </p:cNvPr>
            <p:cNvSpPr/>
            <p:nvPr/>
          </p:nvSpPr>
          <p:spPr>
            <a:xfrm>
              <a:off x="7344208" y="1714673"/>
              <a:ext cx="2520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箭號: 向右 55">
              <a:extLst>
                <a:ext uri="{FF2B5EF4-FFF2-40B4-BE49-F238E27FC236}">
                  <a16:creationId xmlns:a16="http://schemas.microsoft.com/office/drawing/2014/main" id="{36356F67-858D-4EC8-8F50-30907EA6C76C}"/>
                </a:ext>
              </a:extLst>
            </p:cNvPr>
            <p:cNvSpPr/>
            <p:nvPr/>
          </p:nvSpPr>
          <p:spPr>
            <a:xfrm rot="16200000" flipH="1">
              <a:off x="9164999" y="2334286"/>
              <a:ext cx="1332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A508160-7B73-43D9-A65F-0668DCE49318}"/>
              </a:ext>
            </a:extLst>
          </p:cNvPr>
          <p:cNvGrpSpPr/>
          <p:nvPr/>
        </p:nvGrpSpPr>
        <p:grpSpPr>
          <a:xfrm rot="16200000">
            <a:off x="2866445" y="823759"/>
            <a:ext cx="682273" cy="2518482"/>
            <a:chOff x="9212767" y="1714687"/>
            <a:chExt cx="682273" cy="251848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634A027-5133-4955-A63C-EFF66FFE6CEF}"/>
                </a:ext>
              </a:extLst>
            </p:cNvPr>
            <p:cNvSpPr/>
            <p:nvPr/>
          </p:nvSpPr>
          <p:spPr>
            <a:xfrm>
              <a:off x="9212767" y="1714687"/>
              <a:ext cx="648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9" name="箭號: 向右 58">
              <a:extLst>
                <a:ext uri="{FF2B5EF4-FFF2-40B4-BE49-F238E27FC236}">
                  <a16:creationId xmlns:a16="http://schemas.microsoft.com/office/drawing/2014/main" id="{82A06DCC-8DA6-45E2-820C-D798EA2DFE7B}"/>
                </a:ext>
              </a:extLst>
            </p:cNvPr>
            <p:cNvSpPr/>
            <p:nvPr/>
          </p:nvSpPr>
          <p:spPr>
            <a:xfrm rot="16200000" flipH="1">
              <a:off x="8588999" y="2927128"/>
              <a:ext cx="248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B023EFFA-E3ED-4D23-A774-D0B921816E94}"/>
              </a:ext>
            </a:extLst>
          </p:cNvPr>
          <p:cNvSpPr/>
          <p:nvPr/>
        </p:nvSpPr>
        <p:spPr>
          <a:xfrm rot="5400000" flipH="1">
            <a:off x="5706967" y="508103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EDAB775C-762A-4C9B-8F5D-58020A2269CD}"/>
              </a:ext>
            </a:extLst>
          </p:cNvPr>
          <p:cNvSpPr/>
          <p:nvPr/>
        </p:nvSpPr>
        <p:spPr>
          <a:xfrm rot="5400000" flipH="1">
            <a:off x="5691657" y="2308588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C200381-EA9A-46D0-8150-E283A1417667}"/>
              </a:ext>
            </a:extLst>
          </p:cNvPr>
          <p:cNvSpPr txBox="1"/>
          <p:nvPr/>
        </p:nvSpPr>
        <p:spPr>
          <a:xfrm>
            <a:off x="5137880" y="2675291"/>
            <a:ext cx="141733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Critic</a:t>
            </a:r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5D66E478-561E-4951-B223-2B42DCB9E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29" y="3015062"/>
            <a:ext cx="1060249" cy="409337"/>
          </a:xfrm>
          <a:prstGeom prst="rect">
            <a:avLst/>
          </a:prstGeom>
        </p:spPr>
      </p:pic>
      <p:pic>
        <p:nvPicPr>
          <p:cNvPr id="1026" name="Picture 2" descr="尤達| 星球大戰百科全書| Fandom">
            <a:extLst>
              <a:ext uri="{FF2B5EF4-FFF2-40B4-BE49-F238E27FC236}">
                <a16:creationId xmlns:a16="http://schemas.microsoft.com/office/drawing/2014/main" id="{19D5975A-C2AD-4A0F-BF62-7D1BFE134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80" y="2629185"/>
            <a:ext cx="537200" cy="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A0BB2F44-938D-4542-BFAD-44E31B49CE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346" y="1250384"/>
            <a:ext cx="618182" cy="880532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97A2B159-5392-47A6-9E53-43D9EE931798}"/>
              </a:ext>
            </a:extLst>
          </p:cNvPr>
          <p:cNvSpPr/>
          <p:nvPr/>
        </p:nvSpPr>
        <p:spPr>
          <a:xfrm rot="5400000" flipH="1">
            <a:off x="5696223" y="3558701"/>
            <a:ext cx="324000" cy="98459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516913A-BC40-4DAA-BE23-8A26E149BAED}"/>
              </a:ext>
            </a:extLst>
          </p:cNvPr>
          <p:cNvSpPr txBox="1"/>
          <p:nvPr/>
        </p:nvSpPr>
        <p:spPr>
          <a:xfrm>
            <a:off x="5846804" y="2206841"/>
            <a:ext cx="195684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Critic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輸出的</a:t>
            </a:r>
            <a:r>
              <a:rPr lang="en-US" altLang="zh-TW" sz="1600" b="1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ACCB2C0A-D96D-4CDB-9ECD-E238FAD2E758}"/>
              </a:ext>
            </a:extLst>
          </p:cNvPr>
          <p:cNvSpPr/>
          <p:nvPr/>
        </p:nvSpPr>
        <p:spPr>
          <a:xfrm rot="10800000" flipH="1">
            <a:off x="3100685" y="3125793"/>
            <a:ext cx="1296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F248278-E6A4-4DF5-9C84-2C4FC4009AB3}"/>
              </a:ext>
            </a:extLst>
          </p:cNvPr>
          <p:cNvSpPr txBox="1"/>
          <p:nvPr/>
        </p:nvSpPr>
        <p:spPr>
          <a:xfrm>
            <a:off x="1540647" y="2860085"/>
            <a:ext cx="147498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  <a:endParaRPr lang="en-US" altLang="zh-TW" sz="8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71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前言</a:t>
            </a: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人工智慧是甚麼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從歷史角度談起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8D2548-B305-4899-AD6B-5331922BF97D}"/>
              </a:ext>
            </a:extLst>
          </p:cNvPr>
          <p:cNvSpPr txBox="1"/>
          <p:nvPr/>
        </p:nvSpPr>
        <p:spPr>
          <a:xfrm>
            <a:off x="309524" y="1079153"/>
            <a:ext cx="8764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泛指人造物體表現出人類智慧行為，如：視覺感知、語言推理、商業決策等</a:t>
            </a: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F2C1F833-9E60-42F0-B8B4-F594B9BDFF35}"/>
              </a:ext>
            </a:extLst>
          </p:cNvPr>
          <p:cNvGrpSpPr/>
          <p:nvPr/>
        </p:nvGrpSpPr>
        <p:grpSpPr>
          <a:xfrm>
            <a:off x="170684" y="3896437"/>
            <a:ext cx="11800228" cy="2939001"/>
            <a:chOff x="170684" y="3896437"/>
            <a:chExt cx="11800228" cy="2939001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102AD6E6-C5BC-401D-9975-96D404E4B18A}"/>
                </a:ext>
              </a:extLst>
            </p:cNvPr>
            <p:cNvGrpSpPr/>
            <p:nvPr/>
          </p:nvGrpSpPr>
          <p:grpSpPr>
            <a:xfrm>
              <a:off x="2884173" y="5332677"/>
              <a:ext cx="2533630" cy="1502761"/>
              <a:chOff x="399034" y="3249815"/>
              <a:chExt cx="2334929" cy="1517558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C9CB3C6B-59BD-4216-936B-6ED65D06B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034" y="3249815"/>
                <a:ext cx="2334929" cy="1517558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EC96BE9-1455-4D0F-95C8-0AC5A071FA4E}"/>
                  </a:ext>
                </a:extLst>
              </p:cNvPr>
              <p:cNvSpPr/>
              <p:nvPr/>
            </p:nvSpPr>
            <p:spPr>
              <a:xfrm>
                <a:off x="1000490" y="3479411"/>
                <a:ext cx="329252" cy="22458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F473E9B-F51B-4CE9-946E-C2AA37210884}"/>
                  </a:ext>
                </a:extLst>
              </p:cNvPr>
              <p:cNvSpPr/>
              <p:nvPr/>
            </p:nvSpPr>
            <p:spPr>
              <a:xfrm>
                <a:off x="1879536" y="3481083"/>
                <a:ext cx="847336" cy="4646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2EADABE-ACBA-41F9-8A21-E24BA3FF76D2}"/>
                  </a:ext>
                </a:extLst>
              </p:cNvPr>
              <p:cNvSpPr/>
              <p:nvPr/>
            </p:nvSpPr>
            <p:spPr>
              <a:xfrm>
                <a:off x="1879535" y="3944686"/>
                <a:ext cx="847336" cy="4646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2ADA7EF6-555E-4514-99AA-CE6EDE54F99A}"/>
                </a:ext>
              </a:extLst>
            </p:cNvPr>
            <p:cNvSpPr/>
            <p:nvPr/>
          </p:nvSpPr>
          <p:spPr>
            <a:xfrm>
              <a:off x="170685" y="3912717"/>
              <a:ext cx="11399876" cy="72000"/>
            </a:xfrm>
            <a:prstGeom prst="rightArrow">
              <a:avLst>
                <a:gd name="adj1" fmla="val 50000"/>
                <a:gd name="adj2" fmla="val 10154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7986744-CEC7-454B-862E-94596242B396}"/>
                </a:ext>
              </a:extLst>
            </p:cNvPr>
            <p:cNvGrpSpPr/>
            <p:nvPr/>
          </p:nvGrpSpPr>
          <p:grpSpPr>
            <a:xfrm>
              <a:off x="519170" y="3896437"/>
              <a:ext cx="108000" cy="464260"/>
              <a:chOff x="841138" y="3896437"/>
              <a:chExt cx="108000" cy="46426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8A0D42DA-3D06-461C-80D4-9C13BA0B5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138" y="3896437"/>
                <a:ext cx="108000" cy="108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301FBC7E-DE02-4E41-A37F-1A96EFBFD5C4}"/>
                  </a:ext>
                </a:extLst>
              </p:cNvPr>
              <p:cNvCxnSpPr/>
              <p:nvPr/>
            </p:nvCxnSpPr>
            <p:spPr>
              <a:xfrm>
                <a:off x="888699" y="3952138"/>
                <a:ext cx="0" cy="408559"/>
              </a:xfrm>
              <a:prstGeom prst="line">
                <a:avLst/>
              </a:prstGeom>
              <a:ln w="15875">
                <a:solidFill>
                  <a:srgbClr val="FF990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A50A4F95-3614-43A9-AB93-BB82491AE2BD}"/>
                </a:ext>
              </a:extLst>
            </p:cNvPr>
            <p:cNvGrpSpPr/>
            <p:nvPr/>
          </p:nvGrpSpPr>
          <p:grpSpPr>
            <a:xfrm>
              <a:off x="3150753" y="3901101"/>
              <a:ext cx="108000" cy="1140978"/>
              <a:chOff x="841138" y="3896437"/>
              <a:chExt cx="108000" cy="1140978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E1BEB2C0-C896-485F-A1DD-121FB2499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699" y="3952138"/>
                <a:ext cx="0" cy="1085277"/>
              </a:xfrm>
              <a:prstGeom prst="line">
                <a:avLst/>
              </a:prstGeom>
              <a:ln w="15875">
                <a:solidFill>
                  <a:srgbClr val="FF990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D19C2C73-2314-4D2D-A4BA-8C972B3714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138" y="3896437"/>
                <a:ext cx="108000" cy="108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62BD01C-1F45-4564-8EFB-EEE2D1EEB734}"/>
                </a:ext>
              </a:extLst>
            </p:cNvPr>
            <p:cNvSpPr/>
            <p:nvPr/>
          </p:nvSpPr>
          <p:spPr>
            <a:xfrm>
              <a:off x="3014790" y="4651294"/>
              <a:ext cx="367048" cy="203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7B03D136-BEC8-4107-9536-595B751044CA}"/>
                </a:ext>
              </a:extLst>
            </p:cNvPr>
            <p:cNvSpPr txBox="1"/>
            <p:nvPr/>
          </p:nvSpPr>
          <p:spPr>
            <a:xfrm>
              <a:off x="170684" y="4360697"/>
              <a:ext cx="5116091" cy="55399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專家系統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</a:rPr>
                <a:t>(1960-)</a:t>
              </a: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匯集特定領域的專業知識，協助辨識問題與輔助決策的知識庫</a:t>
              </a: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9C8338A9-F01F-4920-A808-A0EDBBE38C05}"/>
                </a:ext>
              </a:extLst>
            </p:cNvPr>
            <p:cNvSpPr txBox="1"/>
            <p:nvPr/>
          </p:nvSpPr>
          <p:spPr>
            <a:xfrm>
              <a:off x="8775989" y="4332457"/>
              <a:ext cx="2636163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詐欺防治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(2021)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–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理專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21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誡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5006B9B0-954A-4C54-9A12-BF96E4869342}"/>
                </a:ext>
              </a:extLst>
            </p:cNvPr>
            <p:cNvSpPr txBox="1"/>
            <p:nvPr/>
          </p:nvSpPr>
          <p:spPr>
            <a:xfrm>
              <a:off x="2784242" y="5055121"/>
              <a:ext cx="218700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醫療診斷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(1986)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-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DXplain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AD3849DD-8D0D-44B8-AC74-5D8604DBBD6C}"/>
                </a:ext>
              </a:extLst>
            </p:cNvPr>
            <p:cNvGrpSpPr/>
            <p:nvPr/>
          </p:nvGrpSpPr>
          <p:grpSpPr>
            <a:xfrm>
              <a:off x="9191528" y="3903685"/>
              <a:ext cx="108000" cy="376185"/>
              <a:chOff x="841138" y="3896437"/>
              <a:chExt cx="108000" cy="376185"/>
            </a:xfrm>
          </p:grpSpPr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4548E668-A6D0-4A8B-99A3-4BF1F0940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699" y="3952138"/>
                <a:ext cx="0" cy="320484"/>
              </a:xfrm>
              <a:prstGeom prst="line">
                <a:avLst/>
              </a:prstGeom>
              <a:ln w="15875">
                <a:solidFill>
                  <a:srgbClr val="FF990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F6668140-B9E7-4A15-9CC8-DF3BF4D3C6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138" y="3896437"/>
                <a:ext cx="108000" cy="108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6E69A03-FCB8-4127-AF91-B322DDB9A5FF}"/>
                </a:ext>
              </a:extLst>
            </p:cNvPr>
            <p:cNvGrpSpPr/>
            <p:nvPr/>
          </p:nvGrpSpPr>
          <p:grpSpPr>
            <a:xfrm>
              <a:off x="9108959" y="4854783"/>
              <a:ext cx="2861953" cy="1352835"/>
              <a:chOff x="9108959" y="4854783"/>
              <a:chExt cx="2861953" cy="1352835"/>
            </a:xfrm>
          </p:grpSpPr>
          <p:sp>
            <p:nvSpPr>
              <p:cNvPr id="84" name="矩形: 圓角 83">
                <a:extLst>
                  <a:ext uri="{FF2B5EF4-FFF2-40B4-BE49-F238E27FC236}">
                    <a16:creationId xmlns:a16="http://schemas.microsoft.com/office/drawing/2014/main" id="{B08A0553-A090-41B9-BB2C-705A950C5285}"/>
                  </a:ext>
                </a:extLst>
              </p:cNvPr>
              <p:cNvSpPr/>
              <p:nvPr/>
            </p:nvSpPr>
            <p:spPr>
              <a:xfrm>
                <a:off x="9108959" y="4854783"/>
                <a:ext cx="2861953" cy="1352835"/>
              </a:xfrm>
              <a:prstGeom prst="roundRect">
                <a:avLst>
                  <a:gd name="adj" fmla="val 200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8DE8E22D-4ABA-4058-8F55-2768D7388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1528" y="4914695"/>
                <a:ext cx="2532099" cy="538349"/>
              </a:xfrm>
              <a:prstGeom prst="rect">
                <a:avLst/>
              </a:prstGeom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51A101E-5A27-4E46-AB0C-002499871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1528" y="5642610"/>
                <a:ext cx="2721936" cy="482265"/>
              </a:xfrm>
              <a:prstGeom prst="rect">
                <a:avLst/>
              </a:prstGeom>
            </p:spPr>
          </p:pic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2B89D38-E9A7-419A-A907-CFDAC0DBCECD}"/>
                  </a:ext>
                </a:extLst>
              </p:cNvPr>
              <p:cNvSpPr txBox="1"/>
              <p:nvPr/>
            </p:nvSpPr>
            <p:spPr>
              <a:xfrm rot="5400000">
                <a:off x="10143319" y="5452467"/>
                <a:ext cx="338553" cy="2462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</a:p>
            </p:txBody>
          </p:sp>
        </p:grp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8B0B77D1-7419-46B0-A235-3117FDFE89BA}"/>
              </a:ext>
            </a:extLst>
          </p:cNvPr>
          <p:cNvGrpSpPr/>
          <p:nvPr/>
        </p:nvGrpSpPr>
        <p:grpSpPr>
          <a:xfrm>
            <a:off x="71946" y="1355328"/>
            <a:ext cx="12675796" cy="2650810"/>
            <a:chOff x="71946" y="1355328"/>
            <a:chExt cx="12675796" cy="2650810"/>
          </a:xfrm>
        </p:grpSpPr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01CCF68-950D-42F0-9D3B-71B44D04E8D3}"/>
                </a:ext>
              </a:extLst>
            </p:cNvPr>
            <p:cNvSpPr txBox="1"/>
            <p:nvPr/>
          </p:nvSpPr>
          <p:spPr>
            <a:xfrm>
              <a:off x="71946" y="1792319"/>
              <a:ext cx="6251581" cy="55399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機器學習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</a:rPr>
                <a:t>(1957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</a:rPr>
                <a:t>Perceptron Learning Algorithm-)</a:t>
              </a:r>
            </a:p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讓電腦從資料中學習規律，在沒有寫死程式下，實現預測或決策輔助</a:t>
              </a: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3A8986-1AAE-4E91-BAC8-396F58032D6C}"/>
                </a:ext>
              </a:extLst>
            </p:cNvPr>
            <p:cNvGrpSpPr/>
            <p:nvPr/>
          </p:nvGrpSpPr>
          <p:grpSpPr>
            <a:xfrm>
              <a:off x="290928" y="2352667"/>
              <a:ext cx="108000" cy="1653471"/>
              <a:chOff x="612896" y="2352667"/>
              <a:chExt cx="108000" cy="1653471"/>
            </a:xfrm>
          </p:grpSpPr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DDB4F707-16A7-48CD-A980-98BDBACFCE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0B89CEF9-C68E-44CF-A835-93D97D532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2352667"/>
                <a:ext cx="0" cy="1596050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8D782C4C-FD65-4B58-8712-C543A710A30F}"/>
                </a:ext>
              </a:extLst>
            </p:cNvPr>
            <p:cNvGrpSpPr/>
            <p:nvPr/>
          </p:nvGrpSpPr>
          <p:grpSpPr>
            <a:xfrm>
              <a:off x="3604224" y="2977920"/>
              <a:ext cx="108000" cy="1023304"/>
              <a:chOff x="612896" y="2982834"/>
              <a:chExt cx="108000" cy="1023304"/>
            </a:xfrm>
          </p:grpSpPr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387104AD-A637-42E3-BB87-CCBC8CD8E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6B2FCBEA-A3FE-49A1-8C63-3C0EDB636C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2982834"/>
                <a:ext cx="0" cy="965884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A6BD2C3-C804-4043-8174-EA6DE4689754}"/>
                </a:ext>
              </a:extLst>
            </p:cNvPr>
            <p:cNvGrpSpPr/>
            <p:nvPr/>
          </p:nvGrpSpPr>
          <p:grpSpPr>
            <a:xfrm>
              <a:off x="3733607" y="2944641"/>
              <a:ext cx="1410005" cy="939417"/>
              <a:chOff x="7060655" y="3211214"/>
              <a:chExt cx="1410005" cy="939417"/>
            </a:xfrm>
          </p:grpSpPr>
          <p:pic>
            <p:nvPicPr>
              <p:cNvPr id="96" name="圖片 95">
                <a:extLst>
                  <a:ext uri="{FF2B5EF4-FFF2-40B4-BE49-F238E27FC236}">
                    <a16:creationId xmlns:a16="http://schemas.microsoft.com/office/drawing/2014/main" id="{30F7DE51-D814-4EDF-982F-B1BA2ABDC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0655" y="3211214"/>
                <a:ext cx="1295072" cy="939417"/>
              </a:xfrm>
              <a:prstGeom prst="rect">
                <a:avLst/>
              </a:prstGeom>
            </p:spPr>
          </p:pic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50EA2F3C-9F19-4F04-BF1C-024DF02BE7C5}"/>
                  </a:ext>
                </a:extLst>
              </p:cNvPr>
              <p:cNvSpPr txBox="1"/>
              <p:nvPr/>
            </p:nvSpPr>
            <p:spPr>
              <a:xfrm>
                <a:off x="7832707" y="3296937"/>
                <a:ext cx="637953" cy="21544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高違約率</a:t>
                </a:r>
                <a:endParaRPr lang="en-US" altLang="zh-TW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1CBA48CD-4DAB-4B5F-B2FF-CC3D5228164A}"/>
                  </a:ext>
                </a:extLst>
              </p:cNvPr>
              <p:cNvSpPr txBox="1"/>
              <p:nvPr/>
            </p:nvSpPr>
            <p:spPr>
              <a:xfrm>
                <a:off x="7832707" y="3850017"/>
                <a:ext cx="637953" cy="21544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低違約率</a:t>
                </a:r>
                <a:endParaRPr lang="en-US" altLang="zh-TW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CB4FB3B0-C6D5-45B8-8C70-952A7EAD0857}"/>
                </a:ext>
              </a:extLst>
            </p:cNvPr>
            <p:cNvSpPr txBox="1"/>
            <p:nvPr/>
          </p:nvSpPr>
          <p:spPr>
            <a:xfrm>
              <a:off x="3258752" y="2616713"/>
              <a:ext cx="221636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風險管理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–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信用評分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008DBD55-8A14-41F0-AB12-FD3D32ED9C09}"/>
                </a:ext>
              </a:extLst>
            </p:cNvPr>
            <p:cNvGrpSpPr/>
            <p:nvPr/>
          </p:nvGrpSpPr>
          <p:grpSpPr>
            <a:xfrm>
              <a:off x="1731692" y="2802681"/>
              <a:ext cx="108000" cy="1192628"/>
              <a:chOff x="612896" y="2813510"/>
              <a:chExt cx="108000" cy="1192628"/>
            </a:xfrm>
          </p:grpSpPr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D32737E8-B236-4786-A59B-FE045DA9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8A48F5F0-35C2-4314-A725-AB0D06D0DA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2813510"/>
                <a:ext cx="0" cy="1135207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50F026B5-2765-4989-9CAA-87C6DEB36A13}"/>
                </a:ext>
              </a:extLst>
            </p:cNvPr>
            <p:cNvSpPr txBox="1"/>
            <p:nvPr/>
          </p:nvSpPr>
          <p:spPr>
            <a:xfrm>
              <a:off x="1430523" y="2434380"/>
              <a:ext cx="199399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自動車牌辨識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(1976)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22546067-76FF-4045-BD2A-989C2C3C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970" y="2778494"/>
              <a:ext cx="1132820" cy="785467"/>
            </a:xfrm>
            <a:prstGeom prst="rect">
              <a:avLst/>
            </a:prstGeom>
          </p:spPr>
        </p:pic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CFDB4072-EB1E-412A-86CC-71063193C29C}"/>
                </a:ext>
              </a:extLst>
            </p:cNvPr>
            <p:cNvGrpSpPr/>
            <p:nvPr/>
          </p:nvGrpSpPr>
          <p:grpSpPr>
            <a:xfrm>
              <a:off x="8334940" y="2603657"/>
              <a:ext cx="108000" cy="1400579"/>
              <a:chOff x="612896" y="2605559"/>
              <a:chExt cx="108000" cy="1400579"/>
            </a:xfrm>
          </p:grpSpPr>
          <p:sp>
            <p:nvSpPr>
              <p:cNvPr id="111" name="橢圓 110">
                <a:extLst>
                  <a:ext uri="{FF2B5EF4-FFF2-40B4-BE49-F238E27FC236}">
                    <a16:creationId xmlns:a16="http://schemas.microsoft.com/office/drawing/2014/main" id="{44C45A6D-8CB4-4AFE-9C4E-9EF16F573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F65531EB-3CDC-4A85-92E5-F0E0A9BDCB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2605559"/>
                <a:ext cx="0" cy="1343159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021A0C71-EF88-4458-B5AF-DB63AF427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2706" y="2573412"/>
              <a:ext cx="1487058" cy="937127"/>
            </a:xfrm>
            <a:prstGeom prst="rect">
              <a:avLst/>
            </a:prstGeom>
          </p:spPr>
        </p:pic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1423E4E8-1719-4220-ABB6-5D7A654DF0B8}"/>
                </a:ext>
              </a:extLst>
            </p:cNvPr>
            <p:cNvGrpSpPr/>
            <p:nvPr/>
          </p:nvGrpSpPr>
          <p:grpSpPr>
            <a:xfrm>
              <a:off x="10313180" y="1720850"/>
              <a:ext cx="108000" cy="2280374"/>
              <a:chOff x="612896" y="1725764"/>
              <a:chExt cx="108000" cy="2280374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5017B9A9-8F0F-430F-9B90-3F3D51009E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896" y="3898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7E1358DE-E001-4900-9942-1857482EB4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96" y="1725764"/>
                <a:ext cx="0" cy="2222955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D901B4E6-3050-410B-83E0-F1064BEF7C34}"/>
                </a:ext>
              </a:extLst>
            </p:cNvPr>
            <p:cNvSpPr/>
            <p:nvPr/>
          </p:nvSpPr>
          <p:spPr>
            <a:xfrm>
              <a:off x="10134879" y="2277634"/>
              <a:ext cx="421862" cy="245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CFC55BEA-A19C-4F30-8FA2-E67A876C3BC7}"/>
                </a:ext>
              </a:extLst>
            </p:cNvPr>
            <p:cNvSpPr txBox="1"/>
            <p:nvPr/>
          </p:nvSpPr>
          <p:spPr>
            <a:xfrm>
              <a:off x="7973120" y="2220150"/>
              <a:ext cx="278835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遊戲競技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(2017)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–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AlphaGo Master</a:t>
              </a:r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4765C5B1-3586-4288-AFFE-A19513F8D72C}"/>
                </a:ext>
              </a:extLst>
            </p:cNvPr>
            <p:cNvSpPr txBox="1"/>
            <p:nvPr/>
          </p:nvSpPr>
          <p:spPr>
            <a:xfrm>
              <a:off x="9959386" y="1355328"/>
              <a:ext cx="278835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實體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(2025)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–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 機器人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1BE0FA46-B053-44D7-9DD9-B97E7791C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73809" y="2827737"/>
              <a:ext cx="1369239" cy="1025843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9739EF6B-8112-4C25-AA5F-B771B7DC8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64597" y="1786833"/>
              <a:ext cx="1377934" cy="1025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47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強化學習分支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機器學習中也有達爾文的影子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4D48B-9D42-4A68-9F67-3CDD530055CC}"/>
              </a:ext>
            </a:extLst>
          </p:cNvPr>
          <p:cNvSpPr/>
          <p:nvPr/>
        </p:nvSpPr>
        <p:spPr>
          <a:xfrm>
            <a:off x="3657600" y="1170472"/>
            <a:ext cx="5137150" cy="915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啟發自進化論*的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基因演算法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(Genetic Algorithm)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FCE07E-E7AD-4ACE-9F97-14E0664801A3}"/>
              </a:ext>
            </a:extLst>
          </p:cNvPr>
          <p:cNvSpPr/>
          <p:nvPr/>
        </p:nvSpPr>
        <p:spPr>
          <a:xfrm>
            <a:off x="-44450" y="6468176"/>
            <a:ext cx="6432550" cy="25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※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啟發自進化論的技術統稱演化式演算法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(Evolutionary Algorithms)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，基因演算法只是其中一種技術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F1D9D1F-5958-4177-8C49-20237CB1FEB6}"/>
              </a:ext>
            </a:extLst>
          </p:cNvPr>
          <p:cNvSpPr/>
          <p:nvPr/>
        </p:nvSpPr>
        <p:spPr>
          <a:xfrm>
            <a:off x="4774850" y="2882224"/>
            <a:ext cx="3071963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情景：申辦信用貸款的人，生活型態長甚麼樣子？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95D0E67-FB03-42F0-B4CD-E11249E7925E}"/>
              </a:ext>
            </a:extLst>
          </p:cNvPr>
          <p:cNvSpPr txBox="1"/>
          <p:nvPr/>
        </p:nvSpPr>
        <p:spPr>
          <a:xfrm>
            <a:off x="4551962" y="3679096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B6A908-407E-4B83-B801-D427535A8F2A}"/>
              </a:ext>
            </a:extLst>
          </p:cNvPr>
          <p:cNvSpPr txBox="1"/>
          <p:nvPr/>
        </p:nvSpPr>
        <p:spPr>
          <a:xfrm>
            <a:off x="4547708" y="383975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C287E59-47F2-4449-89BB-D5876F0783FD}"/>
              </a:ext>
            </a:extLst>
          </p:cNvPr>
          <p:cNvSpPr txBox="1"/>
          <p:nvPr/>
        </p:nvSpPr>
        <p:spPr>
          <a:xfrm>
            <a:off x="4551962" y="4003673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2BDFCD2-7B81-4782-AD76-F79F4E127406}"/>
              </a:ext>
            </a:extLst>
          </p:cNvPr>
          <p:cNvSpPr txBox="1"/>
          <p:nvPr/>
        </p:nvSpPr>
        <p:spPr>
          <a:xfrm>
            <a:off x="4546100" y="4170768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D1338C9-03D3-43CF-9A15-62BC757C6A9A}"/>
              </a:ext>
            </a:extLst>
          </p:cNvPr>
          <p:cNvSpPr txBox="1"/>
          <p:nvPr/>
        </p:nvSpPr>
        <p:spPr>
          <a:xfrm>
            <a:off x="4557202" y="4334263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CB85EDA-2BE4-4C71-BE8F-87CCC9C8E821}"/>
              </a:ext>
            </a:extLst>
          </p:cNvPr>
          <p:cNvSpPr txBox="1"/>
          <p:nvPr/>
        </p:nvSpPr>
        <p:spPr>
          <a:xfrm>
            <a:off x="6348427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AEDC0BE-44B8-415A-913D-AEF6E06A597A}"/>
              </a:ext>
            </a:extLst>
          </p:cNvPr>
          <p:cNvSpPr txBox="1"/>
          <p:nvPr/>
        </p:nvSpPr>
        <p:spPr>
          <a:xfrm>
            <a:off x="6833828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醫院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B960D77-E7BD-4751-A385-8D435BE02CD0}"/>
              </a:ext>
            </a:extLst>
          </p:cNvPr>
          <p:cNvSpPr txBox="1"/>
          <p:nvPr/>
        </p:nvSpPr>
        <p:spPr>
          <a:xfrm>
            <a:off x="5056576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餐廳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28FF7DB-168E-441B-93B0-8D2087E69CDB}"/>
              </a:ext>
            </a:extLst>
          </p:cNvPr>
          <p:cNvSpPr txBox="1"/>
          <p:nvPr/>
        </p:nvSpPr>
        <p:spPr>
          <a:xfrm>
            <a:off x="5919802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E04471-C70F-4B5E-9564-D995C656CB1E}"/>
              </a:ext>
            </a:extLst>
          </p:cNvPr>
          <p:cNvSpPr txBox="1"/>
          <p:nvPr/>
        </p:nvSpPr>
        <p:spPr>
          <a:xfrm>
            <a:off x="5504251" y="3483595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18938E94-8E50-4381-82AB-5DAD3D747DC3}"/>
              </a:ext>
            </a:extLst>
          </p:cNvPr>
          <p:cNvGrpSpPr/>
          <p:nvPr/>
        </p:nvGrpSpPr>
        <p:grpSpPr>
          <a:xfrm>
            <a:off x="5050974" y="3666000"/>
            <a:ext cx="2304547" cy="228540"/>
            <a:chOff x="3773396" y="2807274"/>
            <a:chExt cx="2304547" cy="228540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4EB360D-CCD6-4597-87C1-A71AF2469A13}"/>
                </a:ext>
              </a:extLst>
            </p:cNvPr>
            <p:cNvSpPr txBox="1"/>
            <p:nvPr/>
          </p:nvSpPr>
          <p:spPr>
            <a:xfrm>
              <a:off x="3773396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84CEFDEC-4946-4100-967B-C47AC28028B8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677A48D-D9AB-4713-8DA4-7766A2D97CB8}"/>
                </a:ext>
              </a:extLst>
            </p:cNvPr>
            <p:cNvSpPr txBox="1"/>
            <p:nvPr/>
          </p:nvSpPr>
          <p:spPr>
            <a:xfrm>
              <a:off x="4642224" y="281392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EBF29556-F365-450D-A58A-0CDBCB30F5C8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F7C929D5-D06B-4444-9928-90E60DB39E3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7E25790-B65B-4EB5-9C97-576867641BC5}"/>
              </a:ext>
            </a:extLst>
          </p:cNvPr>
          <p:cNvGrpSpPr/>
          <p:nvPr/>
        </p:nvGrpSpPr>
        <p:grpSpPr>
          <a:xfrm>
            <a:off x="5037363" y="3818986"/>
            <a:ext cx="2317165" cy="234772"/>
            <a:chOff x="3760778" y="2801042"/>
            <a:chExt cx="2317165" cy="234772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5591A5F8-AC1C-4FBF-8B30-CF62F8F55BB4}"/>
                </a:ext>
              </a:extLst>
            </p:cNvPr>
            <p:cNvSpPr txBox="1"/>
            <p:nvPr/>
          </p:nvSpPr>
          <p:spPr>
            <a:xfrm>
              <a:off x="3760778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E64CE0A7-12AB-466C-BA4E-473F08004D22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2458632-702C-4465-A21C-9F9B84276781}"/>
                </a:ext>
              </a:extLst>
            </p:cNvPr>
            <p:cNvSpPr txBox="1"/>
            <p:nvPr/>
          </p:nvSpPr>
          <p:spPr>
            <a:xfrm>
              <a:off x="4642224" y="280104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D64668F-9122-47B3-883E-62F05B619BA3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792C0BA4-D331-48E6-B753-026BDD916CB3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BB794A0-092C-4135-A6E4-385FC8509867}"/>
              </a:ext>
            </a:extLst>
          </p:cNvPr>
          <p:cNvGrpSpPr/>
          <p:nvPr/>
        </p:nvGrpSpPr>
        <p:grpSpPr>
          <a:xfrm>
            <a:off x="5063674" y="3982493"/>
            <a:ext cx="2304547" cy="234772"/>
            <a:chOff x="3773396" y="2788164"/>
            <a:chExt cx="2304547" cy="234772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F1FD2C2E-E2FF-48EC-8553-0887EA5F5C64}"/>
                </a:ext>
              </a:extLst>
            </p:cNvPr>
            <p:cNvSpPr txBox="1"/>
            <p:nvPr/>
          </p:nvSpPr>
          <p:spPr>
            <a:xfrm>
              <a:off x="3773396" y="27943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37BCABDB-9E0F-4BAF-9B07-AFF1E055087C}"/>
                </a:ext>
              </a:extLst>
            </p:cNvPr>
            <p:cNvSpPr txBox="1"/>
            <p:nvPr/>
          </p:nvSpPr>
          <p:spPr>
            <a:xfrm>
              <a:off x="4234616" y="280749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1,200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853AD09-A23A-460D-989C-A00B58DB017E}"/>
                </a:ext>
              </a:extLst>
            </p:cNvPr>
            <p:cNvSpPr txBox="1"/>
            <p:nvPr/>
          </p:nvSpPr>
          <p:spPr>
            <a:xfrm>
              <a:off x="4657452" y="278816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0358D40-E4D2-4A4A-B005-2396C65E0BBC}"/>
                </a:ext>
              </a:extLst>
            </p:cNvPr>
            <p:cNvSpPr txBox="1"/>
            <p:nvPr/>
          </p:nvSpPr>
          <p:spPr>
            <a:xfrm>
              <a:off x="5067588" y="27949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BAD142E-56D0-43E9-AF54-3A960DC0DB95}"/>
                </a:ext>
              </a:extLst>
            </p:cNvPr>
            <p:cNvSpPr txBox="1"/>
            <p:nvPr/>
          </p:nvSpPr>
          <p:spPr>
            <a:xfrm>
              <a:off x="5557243" y="280189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400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961AD94-5314-416D-858D-43ED89CAC239}"/>
              </a:ext>
            </a:extLst>
          </p:cNvPr>
          <p:cNvGrpSpPr/>
          <p:nvPr/>
        </p:nvGrpSpPr>
        <p:grpSpPr>
          <a:xfrm>
            <a:off x="5044097" y="4154014"/>
            <a:ext cx="2329986" cy="222942"/>
            <a:chOff x="3747957" y="2807274"/>
            <a:chExt cx="2329986" cy="22294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2F8F4991-80C1-400F-AFF1-F03C868FB7F9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BB2FB230-9582-4CA5-A911-DB024E4C0685}"/>
                </a:ext>
              </a:extLst>
            </p:cNvPr>
            <p:cNvSpPr txBox="1"/>
            <p:nvPr/>
          </p:nvSpPr>
          <p:spPr>
            <a:xfrm>
              <a:off x="4228754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5FDCB58-4F5E-4160-8A2D-D4CFD1B9A7EF}"/>
                </a:ext>
              </a:extLst>
            </p:cNvPr>
            <p:cNvSpPr txBox="1"/>
            <p:nvPr/>
          </p:nvSpPr>
          <p:spPr>
            <a:xfrm>
              <a:off x="4623662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15AB0E8-2AF8-4ED5-B554-89E292DBAC1F}"/>
                </a:ext>
              </a:extLst>
            </p:cNvPr>
            <p:cNvSpPr txBox="1"/>
            <p:nvPr/>
          </p:nvSpPr>
          <p:spPr>
            <a:xfrm>
              <a:off x="5060733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D9CCAF0-5959-40F4-8F6C-84C197F1874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107FC1C-EA1A-40B0-8FD1-C4216AB37710}"/>
              </a:ext>
            </a:extLst>
          </p:cNvPr>
          <p:cNvGrpSpPr/>
          <p:nvPr/>
        </p:nvGrpSpPr>
        <p:grpSpPr>
          <a:xfrm>
            <a:off x="5043087" y="4313165"/>
            <a:ext cx="2329986" cy="228540"/>
            <a:chOff x="3747957" y="2807274"/>
            <a:chExt cx="2329986" cy="22854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BD723F7-E642-4E94-94B2-D202F882B6FA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370169C-5FA9-4E04-8DA2-CAAD732FFD84}"/>
                </a:ext>
              </a:extLst>
            </p:cNvPr>
            <p:cNvSpPr txBox="1"/>
            <p:nvPr/>
          </p:nvSpPr>
          <p:spPr>
            <a:xfrm>
              <a:off x="425289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E4428889-F453-405F-8E0C-DDFB1509830A}"/>
                </a:ext>
              </a:extLst>
            </p:cNvPr>
            <p:cNvSpPr txBox="1"/>
            <p:nvPr/>
          </p:nvSpPr>
          <p:spPr>
            <a:xfrm>
              <a:off x="462366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D8BB8EE9-466A-4BEA-8A70-A4BA338869BC}"/>
                </a:ext>
              </a:extLst>
            </p:cNvPr>
            <p:cNvSpPr txBox="1"/>
            <p:nvPr/>
          </p:nvSpPr>
          <p:spPr>
            <a:xfrm>
              <a:off x="5060733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AA8ACA7-C2B6-4532-B578-B3354BD53166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B330DA38-BF41-4E44-8905-81ACBD7F71A2}"/>
              </a:ext>
            </a:extLst>
          </p:cNvPr>
          <p:cNvSpPr/>
          <p:nvPr/>
        </p:nvSpPr>
        <p:spPr>
          <a:xfrm>
            <a:off x="4445782" y="3370828"/>
            <a:ext cx="3466056" cy="123564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1421AF9-F6CE-449D-A16E-6B9D02645CF2}"/>
              </a:ext>
            </a:extLst>
          </p:cNvPr>
          <p:cNvSpPr/>
          <p:nvPr/>
        </p:nvSpPr>
        <p:spPr>
          <a:xfrm>
            <a:off x="5811359" y="3168943"/>
            <a:ext cx="829632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0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世代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293D16-18B2-4894-9E89-10FA1A010E72}"/>
              </a:ext>
            </a:extLst>
          </p:cNvPr>
          <p:cNvGrpSpPr/>
          <p:nvPr/>
        </p:nvGrpSpPr>
        <p:grpSpPr>
          <a:xfrm>
            <a:off x="7345428" y="3480096"/>
            <a:ext cx="532380" cy="1045014"/>
            <a:chOff x="7345428" y="3480096"/>
            <a:chExt cx="532380" cy="1045014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B3A73C96-C080-4914-8F4F-CB507401F59C}"/>
                </a:ext>
              </a:extLst>
            </p:cNvPr>
            <p:cNvSpPr txBox="1"/>
            <p:nvPr/>
          </p:nvSpPr>
          <p:spPr>
            <a:xfrm>
              <a:off x="7353051" y="34800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999943B-D33A-4D1C-B2A8-1C691EDE25DC}"/>
                </a:ext>
              </a:extLst>
            </p:cNvPr>
            <p:cNvSpPr txBox="1"/>
            <p:nvPr/>
          </p:nvSpPr>
          <p:spPr>
            <a:xfrm>
              <a:off x="7345428" y="367239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9%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D099064-E461-49C3-85FE-CD5563BF971C}"/>
                </a:ext>
              </a:extLst>
            </p:cNvPr>
            <p:cNvSpPr txBox="1"/>
            <p:nvPr/>
          </p:nvSpPr>
          <p:spPr>
            <a:xfrm>
              <a:off x="7346607" y="38448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B2A49DDC-BA90-47E5-B7C5-1016917AB72E}"/>
                </a:ext>
              </a:extLst>
            </p:cNvPr>
            <p:cNvSpPr txBox="1"/>
            <p:nvPr/>
          </p:nvSpPr>
          <p:spPr>
            <a:xfrm>
              <a:off x="7349183" y="39972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B2E925D-874D-4735-99CC-E37485E0A688}"/>
                </a:ext>
              </a:extLst>
            </p:cNvPr>
            <p:cNvSpPr txBox="1"/>
            <p:nvPr/>
          </p:nvSpPr>
          <p:spPr>
            <a:xfrm>
              <a:off x="7353051" y="41496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8%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BDF5189-72B8-46AD-9DE3-B1515E547B45}"/>
                </a:ext>
              </a:extLst>
            </p:cNvPr>
            <p:cNvSpPr txBox="1"/>
            <p:nvPr/>
          </p:nvSpPr>
          <p:spPr>
            <a:xfrm>
              <a:off x="7357108" y="430966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id="{9760512A-1260-4BF5-A90A-47390E28155E}"/>
              </a:ext>
            </a:extLst>
          </p:cNvPr>
          <p:cNvSpPr/>
          <p:nvPr/>
        </p:nvSpPr>
        <p:spPr>
          <a:xfrm>
            <a:off x="5246756" y="2569238"/>
            <a:ext cx="1843199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挑選 </a:t>
            </a:r>
            <a:r>
              <a:rPr lang="en-US" altLang="zh-TW" sz="14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</a:t>
            </a:r>
            <a:r>
              <a:rPr lang="zh-TW" altLang="en-US" sz="14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0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個優勢組合進行繁衍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EAEBF8-0807-4EFD-8F90-C8373C79042D}"/>
              </a:ext>
            </a:extLst>
          </p:cNvPr>
          <p:cNvSpPr/>
          <p:nvPr/>
        </p:nvSpPr>
        <p:spPr>
          <a:xfrm>
            <a:off x="4537965" y="3695782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5621BD96-FF48-4D4F-AE73-6EA2C904EE12}"/>
              </a:ext>
            </a:extLst>
          </p:cNvPr>
          <p:cNvSpPr/>
          <p:nvPr/>
        </p:nvSpPr>
        <p:spPr>
          <a:xfrm>
            <a:off x="4546195" y="4343830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7EE9C31-44C1-4050-AC88-C4063CFA5C26}"/>
              </a:ext>
            </a:extLst>
          </p:cNvPr>
          <p:cNvSpPr/>
          <p:nvPr/>
        </p:nvSpPr>
        <p:spPr>
          <a:xfrm>
            <a:off x="4548701" y="4183028"/>
            <a:ext cx="3220737" cy="16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36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2" grpId="0"/>
      <p:bldP spid="3" grpId="0" animBg="1"/>
      <p:bldP spid="113" grpId="0" animBg="1"/>
      <p:bldP spid="1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強化學習分支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運用基因分裂的過程找尋最佳解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95D0E67-FB03-42F0-B4CD-E11249E7925E}"/>
              </a:ext>
            </a:extLst>
          </p:cNvPr>
          <p:cNvSpPr txBox="1"/>
          <p:nvPr/>
        </p:nvSpPr>
        <p:spPr>
          <a:xfrm>
            <a:off x="4282795" y="149554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1-1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B6A908-407E-4B83-B801-D427535A8F2A}"/>
              </a:ext>
            </a:extLst>
          </p:cNvPr>
          <p:cNvSpPr txBox="1"/>
          <p:nvPr/>
        </p:nvSpPr>
        <p:spPr>
          <a:xfrm>
            <a:off x="4278541" y="1656198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C287E59-47F2-4449-89BB-D5876F0783FD}"/>
              </a:ext>
            </a:extLst>
          </p:cNvPr>
          <p:cNvSpPr txBox="1"/>
          <p:nvPr/>
        </p:nvSpPr>
        <p:spPr>
          <a:xfrm>
            <a:off x="4282795" y="1820119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2BDFCD2-7B81-4782-AD76-F79F4E127406}"/>
              </a:ext>
            </a:extLst>
          </p:cNvPr>
          <p:cNvSpPr txBox="1"/>
          <p:nvPr/>
        </p:nvSpPr>
        <p:spPr>
          <a:xfrm>
            <a:off x="4276933" y="1987214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D1338C9-03D3-43CF-9A15-62BC757C6A9A}"/>
              </a:ext>
            </a:extLst>
          </p:cNvPr>
          <p:cNvSpPr txBox="1"/>
          <p:nvPr/>
        </p:nvSpPr>
        <p:spPr>
          <a:xfrm>
            <a:off x="4288035" y="2150709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</a:t>
            </a:r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1-5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CB85EDA-2BE4-4C71-BE8F-87CCC9C8E821}"/>
              </a:ext>
            </a:extLst>
          </p:cNvPr>
          <p:cNvSpPr txBox="1"/>
          <p:nvPr/>
        </p:nvSpPr>
        <p:spPr>
          <a:xfrm>
            <a:off x="6079260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AEDC0BE-44B8-415A-913D-AEF6E06A597A}"/>
              </a:ext>
            </a:extLst>
          </p:cNvPr>
          <p:cNvSpPr txBox="1"/>
          <p:nvPr/>
        </p:nvSpPr>
        <p:spPr>
          <a:xfrm>
            <a:off x="6564661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醫院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B960D77-E7BD-4751-A385-8D435BE02CD0}"/>
              </a:ext>
            </a:extLst>
          </p:cNvPr>
          <p:cNvSpPr txBox="1"/>
          <p:nvPr/>
        </p:nvSpPr>
        <p:spPr>
          <a:xfrm>
            <a:off x="4787409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餐廳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28FF7DB-168E-441B-93B0-8D2087E69CDB}"/>
              </a:ext>
            </a:extLst>
          </p:cNvPr>
          <p:cNvSpPr txBox="1"/>
          <p:nvPr/>
        </p:nvSpPr>
        <p:spPr>
          <a:xfrm>
            <a:off x="5650635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E04471-C70F-4B5E-9564-D995C656CB1E}"/>
              </a:ext>
            </a:extLst>
          </p:cNvPr>
          <p:cNvSpPr txBox="1"/>
          <p:nvPr/>
        </p:nvSpPr>
        <p:spPr>
          <a:xfrm>
            <a:off x="5235084" y="1300041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18938E94-8E50-4381-82AB-5DAD3D747DC3}"/>
              </a:ext>
            </a:extLst>
          </p:cNvPr>
          <p:cNvGrpSpPr/>
          <p:nvPr/>
        </p:nvGrpSpPr>
        <p:grpSpPr>
          <a:xfrm>
            <a:off x="4781807" y="1482446"/>
            <a:ext cx="2304547" cy="228540"/>
            <a:chOff x="3773396" y="2807274"/>
            <a:chExt cx="2304547" cy="228540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4EB360D-CCD6-4597-87C1-A71AF2469A13}"/>
                </a:ext>
              </a:extLst>
            </p:cNvPr>
            <p:cNvSpPr txBox="1"/>
            <p:nvPr/>
          </p:nvSpPr>
          <p:spPr>
            <a:xfrm>
              <a:off x="3773396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84CEFDEC-4946-4100-967B-C47AC28028B8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677A48D-D9AB-4713-8DA4-7766A2D97CB8}"/>
                </a:ext>
              </a:extLst>
            </p:cNvPr>
            <p:cNvSpPr txBox="1"/>
            <p:nvPr/>
          </p:nvSpPr>
          <p:spPr>
            <a:xfrm>
              <a:off x="4642224" y="281392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EBF29556-F365-450D-A58A-0CDBCB30F5C8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F7C929D5-D06B-4444-9928-90E60DB39E3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7E25790-B65B-4EB5-9C97-576867641BC5}"/>
              </a:ext>
            </a:extLst>
          </p:cNvPr>
          <p:cNvGrpSpPr/>
          <p:nvPr/>
        </p:nvGrpSpPr>
        <p:grpSpPr>
          <a:xfrm>
            <a:off x="4768196" y="1635432"/>
            <a:ext cx="2317165" cy="234772"/>
            <a:chOff x="3760778" y="2801042"/>
            <a:chExt cx="2317165" cy="234772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5591A5F8-AC1C-4FBF-8B30-CF62F8F55BB4}"/>
                </a:ext>
              </a:extLst>
            </p:cNvPr>
            <p:cNvSpPr txBox="1"/>
            <p:nvPr/>
          </p:nvSpPr>
          <p:spPr>
            <a:xfrm>
              <a:off x="3760778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E64CE0A7-12AB-466C-BA4E-473F08004D22}"/>
                </a:ext>
              </a:extLst>
            </p:cNvPr>
            <p:cNvSpPr txBox="1"/>
            <p:nvPr/>
          </p:nvSpPr>
          <p:spPr>
            <a:xfrm>
              <a:off x="4234616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2458632-702C-4465-A21C-9F9B84276781}"/>
                </a:ext>
              </a:extLst>
            </p:cNvPr>
            <p:cNvSpPr txBox="1"/>
            <p:nvPr/>
          </p:nvSpPr>
          <p:spPr>
            <a:xfrm>
              <a:off x="4642224" y="280104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D64668F-9122-47B3-883E-62F05B619BA3}"/>
                </a:ext>
              </a:extLst>
            </p:cNvPr>
            <p:cNvSpPr txBox="1"/>
            <p:nvPr/>
          </p:nvSpPr>
          <p:spPr>
            <a:xfrm>
              <a:off x="5080288" y="2807848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792C0BA4-D331-48E6-B753-026BDD916CB3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BB794A0-092C-4135-A6E4-385FC8509867}"/>
              </a:ext>
            </a:extLst>
          </p:cNvPr>
          <p:cNvGrpSpPr/>
          <p:nvPr/>
        </p:nvGrpSpPr>
        <p:grpSpPr>
          <a:xfrm>
            <a:off x="4794507" y="1798939"/>
            <a:ext cx="2304547" cy="234772"/>
            <a:chOff x="3773396" y="2788164"/>
            <a:chExt cx="2304547" cy="234772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F1FD2C2E-E2FF-48EC-8553-0887EA5F5C64}"/>
                </a:ext>
              </a:extLst>
            </p:cNvPr>
            <p:cNvSpPr txBox="1"/>
            <p:nvPr/>
          </p:nvSpPr>
          <p:spPr>
            <a:xfrm>
              <a:off x="3773396" y="27943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37BCABDB-9E0F-4BAF-9B07-AFF1E055087C}"/>
                </a:ext>
              </a:extLst>
            </p:cNvPr>
            <p:cNvSpPr txBox="1"/>
            <p:nvPr/>
          </p:nvSpPr>
          <p:spPr>
            <a:xfrm>
              <a:off x="4234616" y="280749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1,200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853AD09-A23A-460D-989C-A00B58DB017E}"/>
                </a:ext>
              </a:extLst>
            </p:cNvPr>
            <p:cNvSpPr txBox="1"/>
            <p:nvPr/>
          </p:nvSpPr>
          <p:spPr>
            <a:xfrm>
              <a:off x="4657452" y="278816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0358D40-E4D2-4A4A-B005-2396C65E0BBC}"/>
                </a:ext>
              </a:extLst>
            </p:cNvPr>
            <p:cNvSpPr txBox="1"/>
            <p:nvPr/>
          </p:nvSpPr>
          <p:spPr>
            <a:xfrm>
              <a:off x="5067588" y="27949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BAD142E-56D0-43E9-AF54-3A960DC0DB95}"/>
                </a:ext>
              </a:extLst>
            </p:cNvPr>
            <p:cNvSpPr txBox="1"/>
            <p:nvPr/>
          </p:nvSpPr>
          <p:spPr>
            <a:xfrm>
              <a:off x="5557243" y="280189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400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961AD94-5314-416D-858D-43ED89CAC239}"/>
              </a:ext>
            </a:extLst>
          </p:cNvPr>
          <p:cNvGrpSpPr/>
          <p:nvPr/>
        </p:nvGrpSpPr>
        <p:grpSpPr>
          <a:xfrm>
            <a:off x="4774930" y="1970460"/>
            <a:ext cx="2329986" cy="222942"/>
            <a:chOff x="3747957" y="2807274"/>
            <a:chExt cx="2329986" cy="22294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2F8F4991-80C1-400F-AFF1-F03C868FB7F9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30,000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BB2FB230-9582-4CA5-A911-DB024E4C0685}"/>
                </a:ext>
              </a:extLst>
            </p:cNvPr>
            <p:cNvSpPr txBox="1"/>
            <p:nvPr/>
          </p:nvSpPr>
          <p:spPr>
            <a:xfrm>
              <a:off x="4228754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5FDCB58-4F5E-4160-8A2D-D4CFD1B9A7EF}"/>
                </a:ext>
              </a:extLst>
            </p:cNvPr>
            <p:cNvSpPr txBox="1"/>
            <p:nvPr/>
          </p:nvSpPr>
          <p:spPr>
            <a:xfrm>
              <a:off x="4623662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21,000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15AB0E8-2AF8-4ED5-B554-89E292DBAC1F}"/>
                </a:ext>
              </a:extLst>
            </p:cNvPr>
            <p:cNvSpPr txBox="1"/>
            <p:nvPr/>
          </p:nvSpPr>
          <p:spPr>
            <a:xfrm>
              <a:off x="5060733" y="281393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D9CCAF0-5959-40F4-8F6C-84C197F18744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107FC1C-EA1A-40B0-8FD1-C4216AB37710}"/>
              </a:ext>
            </a:extLst>
          </p:cNvPr>
          <p:cNvGrpSpPr/>
          <p:nvPr/>
        </p:nvGrpSpPr>
        <p:grpSpPr>
          <a:xfrm>
            <a:off x="4773920" y="2129611"/>
            <a:ext cx="2329986" cy="228540"/>
            <a:chOff x="3747957" y="2807274"/>
            <a:chExt cx="2329986" cy="22854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BD723F7-E642-4E94-94B2-D202F882B6FA}"/>
                </a:ext>
              </a:extLst>
            </p:cNvPr>
            <p:cNvSpPr txBox="1"/>
            <p:nvPr/>
          </p:nvSpPr>
          <p:spPr>
            <a:xfrm>
              <a:off x="3747957" y="280727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370169C-5FA9-4E04-8DA2-CAAD732FFD84}"/>
                </a:ext>
              </a:extLst>
            </p:cNvPr>
            <p:cNvSpPr txBox="1"/>
            <p:nvPr/>
          </p:nvSpPr>
          <p:spPr>
            <a:xfrm>
              <a:off x="425289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E4428889-F453-405F-8E0C-DDFB1509830A}"/>
                </a:ext>
              </a:extLst>
            </p:cNvPr>
            <p:cNvSpPr txBox="1"/>
            <p:nvPr/>
          </p:nvSpPr>
          <p:spPr>
            <a:xfrm>
              <a:off x="4623662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8,000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D8BB8EE9-466A-4BEA-8A70-A4BA338869BC}"/>
                </a:ext>
              </a:extLst>
            </p:cNvPr>
            <p:cNvSpPr txBox="1"/>
            <p:nvPr/>
          </p:nvSpPr>
          <p:spPr>
            <a:xfrm>
              <a:off x="5060733" y="282037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10,000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AA8ACA7-C2B6-4532-B578-B3354BD53166}"/>
                </a:ext>
              </a:extLst>
            </p:cNvPr>
            <p:cNvSpPr txBox="1"/>
            <p:nvPr/>
          </p:nvSpPr>
          <p:spPr>
            <a:xfrm>
              <a:off x="5557243" y="2814772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latin typeface="Arial Narrow" panose="020B0606020202030204" pitchFamily="34" charset="0"/>
                  <a:ea typeface="微軟正黑體" panose="020B0604030504040204" pitchFamily="34" charset="-120"/>
                </a:rPr>
                <a:t>25,000</a:t>
              </a:r>
              <a:endParaRPr lang="zh-TW" altLang="en-US" sz="800" dirty="0"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B330DA38-BF41-4E44-8905-81ACBD7F71A2}"/>
              </a:ext>
            </a:extLst>
          </p:cNvPr>
          <p:cNvSpPr/>
          <p:nvPr/>
        </p:nvSpPr>
        <p:spPr>
          <a:xfrm>
            <a:off x="4176615" y="1187274"/>
            <a:ext cx="3466056" cy="123564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1421AF9-F6CE-449D-A16E-6B9D02645CF2}"/>
              </a:ext>
            </a:extLst>
          </p:cNvPr>
          <p:cNvSpPr/>
          <p:nvPr/>
        </p:nvSpPr>
        <p:spPr>
          <a:xfrm>
            <a:off x="5542192" y="985389"/>
            <a:ext cx="829632" cy="2948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0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世代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293D16-18B2-4894-9E89-10FA1A010E72}"/>
              </a:ext>
            </a:extLst>
          </p:cNvPr>
          <p:cNvGrpSpPr/>
          <p:nvPr/>
        </p:nvGrpSpPr>
        <p:grpSpPr>
          <a:xfrm>
            <a:off x="7076261" y="1296542"/>
            <a:ext cx="532380" cy="1045014"/>
            <a:chOff x="7345428" y="3480096"/>
            <a:chExt cx="532380" cy="1045014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B3A73C96-C080-4914-8F4F-CB507401F59C}"/>
                </a:ext>
              </a:extLst>
            </p:cNvPr>
            <p:cNvSpPr txBox="1"/>
            <p:nvPr/>
          </p:nvSpPr>
          <p:spPr>
            <a:xfrm>
              <a:off x="7353051" y="348009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999943B-D33A-4D1C-B2A8-1C691EDE25DC}"/>
                </a:ext>
              </a:extLst>
            </p:cNvPr>
            <p:cNvSpPr txBox="1"/>
            <p:nvPr/>
          </p:nvSpPr>
          <p:spPr>
            <a:xfrm>
              <a:off x="7345428" y="3672391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9%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D099064-E461-49C3-85FE-CD5563BF971C}"/>
                </a:ext>
              </a:extLst>
            </p:cNvPr>
            <p:cNvSpPr txBox="1"/>
            <p:nvPr/>
          </p:nvSpPr>
          <p:spPr>
            <a:xfrm>
              <a:off x="7346607" y="38448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B2A49DDC-BA90-47E5-B7C5-1016917AB72E}"/>
                </a:ext>
              </a:extLst>
            </p:cNvPr>
            <p:cNvSpPr txBox="1"/>
            <p:nvPr/>
          </p:nvSpPr>
          <p:spPr>
            <a:xfrm>
              <a:off x="7349183" y="39972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5%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B2E925D-874D-4735-99CC-E37485E0A688}"/>
                </a:ext>
              </a:extLst>
            </p:cNvPr>
            <p:cNvSpPr txBox="1"/>
            <p:nvPr/>
          </p:nvSpPr>
          <p:spPr>
            <a:xfrm>
              <a:off x="7353051" y="4149640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8%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BDF5189-72B8-46AD-9DE3-B1515E547B45}"/>
                </a:ext>
              </a:extLst>
            </p:cNvPr>
            <p:cNvSpPr txBox="1"/>
            <p:nvPr/>
          </p:nvSpPr>
          <p:spPr>
            <a:xfrm>
              <a:off x="7357108" y="430966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1223B35-6A4E-48FB-BBFA-07261ECAFF5B}"/>
              </a:ext>
            </a:extLst>
          </p:cNvPr>
          <p:cNvGrpSpPr/>
          <p:nvPr/>
        </p:nvGrpSpPr>
        <p:grpSpPr>
          <a:xfrm>
            <a:off x="968154" y="1677289"/>
            <a:ext cx="6551857" cy="2446112"/>
            <a:chOff x="968154" y="1677289"/>
            <a:chExt cx="6551857" cy="244611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6CFD6C3-A748-4D88-8C4A-9A10261DD430}"/>
                </a:ext>
              </a:extLst>
            </p:cNvPr>
            <p:cNvSpPr/>
            <p:nvPr/>
          </p:nvSpPr>
          <p:spPr>
            <a:xfrm>
              <a:off x="4299274" y="1677289"/>
              <a:ext cx="3220737" cy="3263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F52ACCEE-5E9E-437F-8A4C-CDEE4E14CA6C}"/>
                </a:ext>
              </a:extLst>
            </p:cNvPr>
            <p:cNvSpPr txBox="1"/>
            <p:nvPr/>
          </p:nvSpPr>
          <p:spPr>
            <a:xfrm>
              <a:off x="1034264" y="3400429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D43813CF-E5CB-4084-B389-558CBD590305}"/>
                </a:ext>
              </a:extLst>
            </p:cNvPr>
            <p:cNvSpPr/>
            <p:nvPr/>
          </p:nvSpPr>
          <p:spPr>
            <a:xfrm>
              <a:off x="968154" y="3056892"/>
              <a:ext cx="1215340" cy="106650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B4DDBA99-629D-45C6-8630-DF93BBA89094}"/>
                </a:ext>
              </a:extLst>
            </p:cNvPr>
            <p:cNvSpPr txBox="1"/>
            <p:nvPr/>
          </p:nvSpPr>
          <p:spPr>
            <a:xfrm>
              <a:off x="1034264" y="382699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4" name="文字方塊 213">
              <a:extLst>
                <a:ext uri="{FF2B5EF4-FFF2-40B4-BE49-F238E27FC236}">
                  <a16:creationId xmlns:a16="http://schemas.microsoft.com/office/drawing/2014/main" id="{45F1E916-735B-439E-9077-0C45AD83C9D3}"/>
                </a:ext>
              </a:extLst>
            </p:cNvPr>
            <p:cNvSpPr txBox="1"/>
            <p:nvPr/>
          </p:nvSpPr>
          <p:spPr>
            <a:xfrm>
              <a:off x="1034264" y="3611552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B03C20A-0FEC-441C-BA62-D2F444FDA7A0}"/>
                </a:ext>
              </a:extLst>
            </p:cNvPr>
            <p:cNvSpPr/>
            <p:nvPr/>
          </p:nvSpPr>
          <p:spPr>
            <a:xfrm>
              <a:off x="1055295" y="2909448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第一步、選擇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59205D-B83C-4DE4-9F5B-C9A1C923D834}"/>
              </a:ext>
            </a:extLst>
          </p:cNvPr>
          <p:cNvGrpSpPr/>
          <p:nvPr/>
        </p:nvGrpSpPr>
        <p:grpSpPr>
          <a:xfrm>
            <a:off x="2313439" y="2891869"/>
            <a:ext cx="3951867" cy="1237764"/>
            <a:chOff x="2313439" y="2763086"/>
            <a:chExt cx="3951867" cy="1237764"/>
          </a:xfrm>
        </p:grpSpPr>
        <p:sp>
          <p:nvSpPr>
            <p:cNvPr id="215" name="文字方塊 214">
              <a:extLst>
                <a:ext uri="{FF2B5EF4-FFF2-40B4-BE49-F238E27FC236}">
                  <a16:creationId xmlns:a16="http://schemas.microsoft.com/office/drawing/2014/main" id="{2B63AB18-5497-4869-83AB-5B3561783CFB}"/>
                </a:ext>
              </a:extLst>
            </p:cNvPr>
            <p:cNvSpPr txBox="1"/>
            <p:nvPr/>
          </p:nvSpPr>
          <p:spPr>
            <a:xfrm>
              <a:off x="2973976" y="3275528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5BFA021D-233B-411D-BFA5-08BA7F316E29}"/>
                </a:ext>
              </a:extLst>
            </p:cNvPr>
            <p:cNvSpPr/>
            <p:nvPr/>
          </p:nvSpPr>
          <p:spPr>
            <a:xfrm>
              <a:off x="2959378" y="2931991"/>
              <a:ext cx="3305928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78F58EF1-70FB-44C1-8EBD-E17D4A9B38E9}"/>
                </a:ext>
              </a:extLst>
            </p:cNvPr>
            <p:cNvSpPr txBox="1"/>
            <p:nvPr/>
          </p:nvSpPr>
          <p:spPr>
            <a:xfrm>
              <a:off x="2973976" y="369565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8" name="文字方塊 217">
              <a:extLst>
                <a:ext uri="{FF2B5EF4-FFF2-40B4-BE49-F238E27FC236}">
                  <a16:creationId xmlns:a16="http://schemas.microsoft.com/office/drawing/2014/main" id="{3640EDFA-68C7-4C79-B03E-920A1898E5CE}"/>
                </a:ext>
              </a:extLst>
            </p:cNvPr>
            <p:cNvSpPr txBox="1"/>
            <p:nvPr/>
          </p:nvSpPr>
          <p:spPr>
            <a:xfrm>
              <a:off x="2973976" y="34866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72189E5C-6782-4A96-9D66-4A136D559641}"/>
                </a:ext>
              </a:extLst>
            </p:cNvPr>
            <p:cNvSpPr/>
            <p:nvPr/>
          </p:nvSpPr>
          <p:spPr>
            <a:xfrm>
              <a:off x="4113696" y="2763086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二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步、交叉</a:t>
              </a:r>
            </a:p>
          </p:txBody>
        </p:sp>
        <p:sp>
          <p:nvSpPr>
            <p:cNvPr id="2" name="箭號: 向右 1">
              <a:extLst>
                <a:ext uri="{FF2B5EF4-FFF2-40B4-BE49-F238E27FC236}">
                  <a16:creationId xmlns:a16="http://schemas.microsoft.com/office/drawing/2014/main" id="{AAC0E2D5-9B85-48BD-A123-BD6FB685E2FC}"/>
                </a:ext>
              </a:extLst>
            </p:cNvPr>
            <p:cNvSpPr/>
            <p:nvPr/>
          </p:nvSpPr>
          <p:spPr>
            <a:xfrm>
              <a:off x="2313439" y="3430836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文字方塊 224">
              <a:extLst>
                <a:ext uri="{FF2B5EF4-FFF2-40B4-BE49-F238E27FC236}">
                  <a16:creationId xmlns:a16="http://schemas.microsoft.com/office/drawing/2014/main" id="{3E222BCD-4E52-49FC-8467-794BD2F31549}"/>
                </a:ext>
              </a:extLst>
            </p:cNvPr>
            <p:cNvSpPr txBox="1"/>
            <p:nvPr/>
          </p:nvSpPr>
          <p:spPr>
            <a:xfrm>
              <a:off x="5218451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226" name="文字方塊 225">
              <a:extLst>
                <a:ext uri="{FF2B5EF4-FFF2-40B4-BE49-F238E27FC236}">
                  <a16:creationId xmlns:a16="http://schemas.microsoft.com/office/drawing/2014/main" id="{8AF5B25C-5099-4B6B-BD27-B74F2B3A87CE}"/>
                </a:ext>
              </a:extLst>
            </p:cNvPr>
            <p:cNvSpPr txBox="1"/>
            <p:nvPr/>
          </p:nvSpPr>
          <p:spPr>
            <a:xfrm>
              <a:off x="5639462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1DCB6B76-67AC-4939-9BC5-F7EED658B819}"/>
                </a:ext>
              </a:extLst>
            </p:cNvPr>
            <p:cNvSpPr txBox="1"/>
            <p:nvPr/>
          </p:nvSpPr>
          <p:spPr>
            <a:xfrm>
              <a:off x="3926600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F29BDA5C-CECB-4EDA-8965-EDE971D1BFCA}"/>
                </a:ext>
              </a:extLst>
            </p:cNvPr>
            <p:cNvSpPr txBox="1"/>
            <p:nvPr/>
          </p:nvSpPr>
          <p:spPr>
            <a:xfrm>
              <a:off x="4789826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19210AAE-BDA5-4625-A459-DAB0BE912D7E}"/>
                </a:ext>
              </a:extLst>
            </p:cNvPr>
            <p:cNvSpPr txBox="1"/>
            <p:nvPr/>
          </p:nvSpPr>
          <p:spPr>
            <a:xfrm>
              <a:off x="4374275" y="308850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230" name="群組 229">
              <a:extLst>
                <a:ext uri="{FF2B5EF4-FFF2-40B4-BE49-F238E27FC236}">
                  <a16:creationId xmlns:a16="http://schemas.microsoft.com/office/drawing/2014/main" id="{01FD20D3-A4BE-41AA-9329-0A85A93459E1}"/>
                </a:ext>
              </a:extLst>
            </p:cNvPr>
            <p:cNvGrpSpPr/>
            <p:nvPr/>
          </p:nvGrpSpPr>
          <p:grpSpPr>
            <a:xfrm>
              <a:off x="3920998" y="3270911"/>
              <a:ext cx="2233717" cy="228540"/>
              <a:chOff x="3773396" y="2807274"/>
              <a:chExt cx="2233717" cy="228540"/>
            </a:xfrm>
          </p:grpSpPr>
          <p:sp>
            <p:nvSpPr>
              <p:cNvPr id="231" name="文字方塊 230">
                <a:extLst>
                  <a:ext uri="{FF2B5EF4-FFF2-40B4-BE49-F238E27FC236}">
                    <a16:creationId xmlns:a16="http://schemas.microsoft.com/office/drawing/2014/main" id="{231D9A6C-01CC-4CE7-BA11-97A2B4F590EB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66E2A1AF-5BC1-4A75-A8C5-F21703BE1960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F6F9727D-7FF6-4E5C-9211-0F49AE69B035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4" name="文字方塊 233">
                <a:extLst>
                  <a:ext uri="{FF2B5EF4-FFF2-40B4-BE49-F238E27FC236}">
                    <a16:creationId xmlns:a16="http://schemas.microsoft.com/office/drawing/2014/main" id="{8FF6F48E-6CFB-4C4E-B294-78A560917D66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A4D7921E-6AE8-4538-9C9C-5E4B3F73B33C}"/>
                  </a:ext>
                </a:extLst>
              </p:cNvPr>
              <p:cNvSpPr txBox="1"/>
              <p:nvPr/>
            </p:nvSpPr>
            <p:spPr>
              <a:xfrm>
                <a:off x="5674344" y="2814772"/>
                <a:ext cx="3327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84E117B9-8551-4162-9561-21EC76118F67}"/>
                </a:ext>
              </a:extLst>
            </p:cNvPr>
            <p:cNvGrpSpPr/>
            <p:nvPr/>
          </p:nvGrpSpPr>
          <p:grpSpPr>
            <a:xfrm>
              <a:off x="3907387" y="3468421"/>
              <a:ext cx="2241967" cy="229238"/>
              <a:chOff x="3760778" y="2794054"/>
              <a:chExt cx="2241967" cy="229238"/>
            </a:xfrm>
          </p:grpSpPr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0B19BC85-E951-4C3B-B011-BBC5692EC101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8" name="文字方塊 237">
                <a:extLst>
                  <a:ext uri="{FF2B5EF4-FFF2-40B4-BE49-F238E27FC236}">
                    <a16:creationId xmlns:a16="http://schemas.microsoft.com/office/drawing/2014/main" id="{F4EB3F3F-8150-4C70-9C59-1853083B1ABB}"/>
                  </a:ext>
                </a:extLst>
              </p:cNvPr>
              <p:cNvSpPr txBox="1"/>
              <p:nvPr/>
            </p:nvSpPr>
            <p:spPr>
              <a:xfrm>
                <a:off x="4234616" y="279431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B6CA4694-6C16-4D30-AC22-3BAE16272552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0" name="文字方塊 239">
                <a:extLst>
                  <a:ext uri="{FF2B5EF4-FFF2-40B4-BE49-F238E27FC236}">
                    <a16:creationId xmlns:a16="http://schemas.microsoft.com/office/drawing/2014/main" id="{BB8C03F2-E250-423F-BE58-D76C97479264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1" name="文字方塊 240">
                <a:extLst>
                  <a:ext uri="{FF2B5EF4-FFF2-40B4-BE49-F238E27FC236}">
                    <a16:creationId xmlns:a16="http://schemas.microsoft.com/office/drawing/2014/main" id="{AA2B5D2E-5AFD-44EA-8A49-4EB193F16519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42" name="群組 241">
              <a:extLst>
                <a:ext uri="{FF2B5EF4-FFF2-40B4-BE49-F238E27FC236}">
                  <a16:creationId xmlns:a16="http://schemas.microsoft.com/office/drawing/2014/main" id="{DD6E35D0-2B09-47CF-84EF-CBB698A23BB6}"/>
                </a:ext>
              </a:extLst>
            </p:cNvPr>
            <p:cNvGrpSpPr/>
            <p:nvPr/>
          </p:nvGrpSpPr>
          <p:grpSpPr>
            <a:xfrm>
              <a:off x="3933698" y="3696872"/>
              <a:ext cx="2225028" cy="229174"/>
              <a:chOff x="3773396" y="2788164"/>
              <a:chExt cx="2225028" cy="229174"/>
            </a:xfrm>
          </p:grpSpPr>
          <p:sp>
            <p:nvSpPr>
              <p:cNvPr id="243" name="文字方塊 242">
                <a:extLst>
                  <a:ext uri="{FF2B5EF4-FFF2-40B4-BE49-F238E27FC236}">
                    <a16:creationId xmlns:a16="http://schemas.microsoft.com/office/drawing/2014/main" id="{DAF54E0A-3EB6-41D9-93E2-218E4994D5B7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4" name="文字方塊 243">
                <a:extLst>
                  <a:ext uri="{FF2B5EF4-FFF2-40B4-BE49-F238E27FC236}">
                    <a16:creationId xmlns:a16="http://schemas.microsoft.com/office/drawing/2014/main" id="{CD719507-776B-4B9F-81B6-94F051A47836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5" name="文字方塊 244">
                <a:extLst>
                  <a:ext uri="{FF2B5EF4-FFF2-40B4-BE49-F238E27FC236}">
                    <a16:creationId xmlns:a16="http://schemas.microsoft.com/office/drawing/2014/main" id="{FEC06915-5174-4B21-A158-82D54283A9A6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21,000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6" name="文字方塊 245">
                <a:extLst>
                  <a:ext uri="{FF2B5EF4-FFF2-40B4-BE49-F238E27FC236}">
                    <a16:creationId xmlns:a16="http://schemas.microsoft.com/office/drawing/2014/main" id="{9666FEB4-832E-4609-94AB-3A25A09ACAEF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9C651FBE-79A5-4793-AB90-E0237112CF8B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096A74F1-BD04-414F-A05F-173A7A5D3F11}"/>
                </a:ext>
              </a:extLst>
            </p:cNvPr>
            <p:cNvSpPr/>
            <p:nvPr/>
          </p:nvSpPr>
          <p:spPr>
            <a:xfrm>
              <a:off x="4016409" y="3310072"/>
              <a:ext cx="792385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DEED0D1D-46B1-4471-BE5C-61B6727B1421}"/>
                </a:ext>
              </a:extLst>
            </p:cNvPr>
            <p:cNvSpPr/>
            <p:nvPr/>
          </p:nvSpPr>
          <p:spPr>
            <a:xfrm>
              <a:off x="4844624" y="3306915"/>
              <a:ext cx="1188000" cy="144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4306B8AA-A3A9-4B5D-85A1-D6A4B72F2710}"/>
                </a:ext>
              </a:extLst>
            </p:cNvPr>
            <p:cNvSpPr/>
            <p:nvPr/>
          </p:nvSpPr>
          <p:spPr>
            <a:xfrm>
              <a:off x="4005889" y="3509945"/>
              <a:ext cx="1265389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2BA2A976-1D48-43A3-8A0B-172922C2A210}"/>
                </a:ext>
              </a:extLst>
            </p:cNvPr>
            <p:cNvSpPr/>
            <p:nvPr/>
          </p:nvSpPr>
          <p:spPr>
            <a:xfrm>
              <a:off x="5319441" y="3504399"/>
              <a:ext cx="720000" cy="149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6F96E9B4-4C01-479D-9140-C9253461AD93}"/>
                </a:ext>
              </a:extLst>
            </p:cNvPr>
            <p:cNvSpPr/>
            <p:nvPr/>
          </p:nvSpPr>
          <p:spPr>
            <a:xfrm>
              <a:off x="4004089" y="3739795"/>
              <a:ext cx="1656000" cy="144000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F408FC05-0459-4889-B2E5-F9DB43A61EB7}"/>
                </a:ext>
              </a:extLst>
            </p:cNvPr>
            <p:cNvSpPr/>
            <p:nvPr/>
          </p:nvSpPr>
          <p:spPr>
            <a:xfrm>
              <a:off x="5721127" y="3733949"/>
              <a:ext cx="324000" cy="149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2100CA1-E53F-4007-ADCA-AFEAE58AAF93}"/>
              </a:ext>
            </a:extLst>
          </p:cNvPr>
          <p:cNvGrpSpPr/>
          <p:nvPr/>
        </p:nvGrpSpPr>
        <p:grpSpPr>
          <a:xfrm>
            <a:off x="6485179" y="2894199"/>
            <a:ext cx="3982976" cy="1237764"/>
            <a:chOff x="6485179" y="2765416"/>
            <a:chExt cx="3982976" cy="1237764"/>
          </a:xfrm>
        </p:grpSpPr>
        <p:sp>
          <p:nvSpPr>
            <p:cNvPr id="267" name="箭號: 向右 266">
              <a:extLst>
                <a:ext uri="{FF2B5EF4-FFF2-40B4-BE49-F238E27FC236}">
                  <a16:creationId xmlns:a16="http://schemas.microsoft.com/office/drawing/2014/main" id="{05C500C1-AE34-48FF-82E3-BB681C1056CB}"/>
                </a:ext>
              </a:extLst>
            </p:cNvPr>
            <p:cNvSpPr/>
            <p:nvPr/>
          </p:nvSpPr>
          <p:spPr>
            <a:xfrm>
              <a:off x="6485179" y="3438822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文字方塊 267">
              <a:extLst>
                <a:ext uri="{FF2B5EF4-FFF2-40B4-BE49-F238E27FC236}">
                  <a16:creationId xmlns:a16="http://schemas.microsoft.com/office/drawing/2014/main" id="{0316F5FF-82B7-4041-96AF-435D8FDD818D}"/>
                </a:ext>
              </a:extLst>
            </p:cNvPr>
            <p:cNvSpPr txBox="1"/>
            <p:nvPr/>
          </p:nvSpPr>
          <p:spPr>
            <a:xfrm>
              <a:off x="7176825" y="3277858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E9DF7612-C252-468F-9A8A-ED9DA68F1849}"/>
                </a:ext>
              </a:extLst>
            </p:cNvPr>
            <p:cNvSpPr/>
            <p:nvPr/>
          </p:nvSpPr>
          <p:spPr>
            <a:xfrm>
              <a:off x="7162227" y="2934321"/>
              <a:ext cx="3305928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0" name="文字方塊 269">
              <a:extLst>
                <a:ext uri="{FF2B5EF4-FFF2-40B4-BE49-F238E27FC236}">
                  <a16:creationId xmlns:a16="http://schemas.microsoft.com/office/drawing/2014/main" id="{B358269E-6BD9-4121-B061-0FB99650C83D}"/>
                </a:ext>
              </a:extLst>
            </p:cNvPr>
            <p:cNvSpPr txBox="1"/>
            <p:nvPr/>
          </p:nvSpPr>
          <p:spPr>
            <a:xfrm>
              <a:off x="7176825" y="3697986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1" name="文字方塊 270">
              <a:extLst>
                <a:ext uri="{FF2B5EF4-FFF2-40B4-BE49-F238E27FC236}">
                  <a16:creationId xmlns:a16="http://schemas.microsoft.com/office/drawing/2014/main" id="{8D6D07AE-2592-40F4-99DB-930B24020A94}"/>
                </a:ext>
              </a:extLst>
            </p:cNvPr>
            <p:cNvSpPr txBox="1"/>
            <p:nvPr/>
          </p:nvSpPr>
          <p:spPr>
            <a:xfrm>
              <a:off x="7176825" y="348898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AFF1FB5A-EEA0-4C7C-AC55-ED46F6EEC0E2}"/>
                </a:ext>
              </a:extLst>
            </p:cNvPr>
            <p:cNvSpPr/>
            <p:nvPr/>
          </p:nvSpPr>
          <p:spPr>
            <a:xfrm>
              <a:off x="8316545" y="2765416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第三步、突變</a:t>
              </a:r>
            </a:p>
          </p:txBody>
        </p:sp>
        <p:sp>
          <p:nvSpPr>
            <p:cNvPr id="273" name="文字方塊 272">
              <a:extLst>
                <a:ext uri="{FF2B5EF4-FFF2-40B4-BE49-F238E27FC236}">
                  <a16:creationId xmlns:a16="http://schemas.microsoft.com/office/drawing/2014/main" id="{74A0582E-F8BA-445C-BA7F-2E29E1A613E2}"/>
                </a:ext>
              </a:extLst>
            </p:cNvPr>
            <p:cNvSpPr txBox="1"/>
            <p:nvPr/>
          </p:nvSpPr>
          <p:spPr>
            <a:xfrm>
              <a:off x="9421300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274" name="文字方塊 273">
              <a:extLst>
                <a:ext uri="{FF2B5EF4-FFF2-40B4-BE49-F238E27FC236}">
                  <a16:creationId xmlns:a16="http://schemas.microsoft.com/office/drawing/2014/main" id="{8D137C7B-7722-4F2F-9C63-0FB2684DBE42}"/>
                </a:ext>
              </a:extLst>
            </p:cNvPr>
            <p:cNvSpPr txBox="1"/>
            <p:nvPr/>
          </p:nvSpPr>
          <p:spPr>
            <a:xfrm>
              <a:off x="9842311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275" name="文字方塊 274">
              <a:extLst>
                <a:ext uri="{FF2B5EF4-FFF2-40B4-BE49-F238E27FC236}">
                  <a16:creationId xmlns:a16="http://schemas.microsoft.com/office/drawing/2014/main" id="{8F65D838-2D15-498B-95C9-85831F1B57AA}"/>
                </a:ext>
              </a:extLst>
            </p:cNvPr>
            <p:cNvSpPr txBox="1"/>
            <p:nvPr/>
          </p:nvSpPr>
          <p:spPr>
            <a:xfrm>
              <a:off x="8129449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A4C21CE3-0538-40D1-B2A1-DB7AA264755D}"/>
                </a:ext>
              </a:extLst>
            </p:cNvPr>
            <p:cNvSpPr txBox="1"/>
            <p:nvPr/>
          </p:nvSpPr>
          <p:spPr>
            <a:xfrm>
              <a:off x="8992675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277" name="文字方塊 276">
              <a:extLst>
                <a:ext uri="{FF2B5EF4-FFF2-40B4-BE49-F238E27FC236}">
                  <a16:creationId xmlns:a16="http://schemas.microsoft.com/office/drawing/2014/main" id="{16D599EA-37AC-4F98-BACC-529FF4FBBD80}"/>
                </a:ext>
              </a:extLst>
            </p:cNvPr>
            <p:cNvSpPr txBox="1"/>
            <p:nvPr/>
          </p:nvSpPr>
          <p:spPr>
            <a:xfrm>
              <a:off x="8577124" y="3090836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278" name="群組 277">
              <a:extLst>
                <a:ext uri="{FF2B5EF4-FFF2-40B4-BE49-F238E27FC236}">
                  <a16:creationId xmlns:a16="http://schemas.microsoft.com/office/drawing/2014/main" id="{591D56BB-4797-4362-8E8B-6683A0DC7795}"/>
                </a:ext>
              </a:extLst>
            </p:cNvPr>
            <p:cNvGrpSpPr/>
            <p:nvPr/>
          </p:nvGrpSpPr>
          <p:grpSpPr>
            <a:xfrm>
              <a:off x="8123847" y="3273241"/>
              <a:ext cx="2220839" cy="228540"/>
              <a:chOff x="3773396" y="2807274"/>
              <a:chExt cx="2220839" cy="228540"/>
            </a:xfrm>
          </p:grpSpPr>
          <p:sp>
            <p:nvSpPr>
              <p:cNvPr id="279" name="文字方塊 278">
                <a:extLst>
                  <a:ext uri="{FF2B5EF4-FFF2-40B4-BE49-F238E27FC236}">
                    <a16:creationId xmlns:a16="http://schemas.microsoft.com/office/drawing/2014/main" id="{7534BAA8-B2D2-41BA-99BC-1B5589DD99DD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0" name="文字方塊 279">
                <a:extLst>
                  <a:ext uri="{FF2B5EF4-FFF2-40B4-BE49-F238E27FC236}">
                    <a16:creationId xmlns:a16="http://schemas.microsoft.com/office/drawing/2014/main" id="{5175FAF4-54F5-476F-8415-61F83BCBA368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1" name="文字方塊 280">
                <a:extLst>
                  <a:ext uri="{FF2B5EF4-FFF2-40B4-BE49-F238E27FC236}">
                    <a16:creationId xmlns:a16="http://schemas.microsoft.com/office/drawing/2014/main" id="{5EB1F578-03DE-49E9-91A0-4756E3602E89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2" name="文字方塊 281">
                <a:extLst>
                  <a:ext uri="{FF2B5EF4-FFF2-40B4-BE49-F238E27FC236}">
                    <a16:creationId xmlns:a16="http://schemas.microsoft.com/office/drawing/2014/main" id="{F53ACCF7-5BA9-4DED-9D8B-F768EDA2F911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3" name="文字方塊 282">
                <a:extLst>
                  <a:ext uri="{FF2B5EF4-FFF2-40B4-BE49-F238E27FC236}">
                    <a16:creationId xmlns:a16="http://schemas.microsoft.com/office/drawing/2014/main" id="{3FD25136-0863-45A2-8912-38AEAA0F6350}"/>
                  </a:ext>
                </a:extLst>
              </p:cNvPr>
              <p:cNvSpPr txBox="1"/>
              <p:nvPr/>
            </p:nvSpPr>
            <p:spPr>
              <a:xfrm>
                <a:off x="5682196" y="2814772"/>
                <a:ext cx="3120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84" name="群組 283">
              <a:extLst>
                <a:ext uri="{FF2B5EF4-FFF2-40B4-BE49-F238E27FC236}">
                  <a16:creationId xmlns:a16="http://schemas.microsoft.com/office/drawing/2014/main" id="{1C52DC9E-4031-4D80-B81B-CF46A83DF8E8}"/>
                </a:ext>
              </a:extLst>
            </p:cNvPr>
            <p:cNvGrpSpPr/>
            <p:nvPr/>
          </p:nvGrpSpPr>
          <p:grpSpPr>
            <a:xfrm>
              <a:off x="8110236" y="3470751"/>
              <a:ext cx="2241967" cy="229238"/>
              <a:chOff x="3760778" y="2794054"/>
              <a:chExt cx="2241967" cy="229238"/>
            </a:xfrm>
          </p:grpSpPr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EE556DC5-E526-4605-A038-D9D02E7DA088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6" name="文字方塊 285">
                <a:extLst>
                  <a:ext uri="{FF2B5EF4-FFF2-40B4-BE49-F238E27FC236}">
                    <a16:creationId xmlns:a16="http://schemas.microsoft.com/office/drawing/2014/main" id="{6243F0C0-55FC-4E00-BF8F-91024055FB9B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639D93FD-5D95-4F5E-B57E-D60760242CB5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7FF12C1B-A396-4B97-A346-5D6D1277C715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55EA71F9-EB89-4032-ACC7-5B6083E41A17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90" name="群組 289">
              <a:extLst>
                <a:ext uri="{FF2B5EF4-FFF2-40B4-BE49-F238E27FC236}">
                  <a16:creationId xmlns:a16="http://schemas.microsoft.com/office/drawing/2014/main" id="{58B2F0E0-66B3-4783-ABC6-642FB6014C33}"/>
                </a:ext>
              </a:extLst>
            </p:cNvPr>
            <p:cNvGrpSpPr/>
            <p:nvPr/>
          </p:nvGrpSpPr>
          <p:grpSpPr>
            <a:xfrm>
              <a:off x="8136547" y="3699202"/>
              <a:ext cx="2225028" cy="229174"/>
              <a:chOff x="3773396" y="2788164"/>
              <a:chExt cx="2225028" cy="229174"/>
            </a:xfrm>
          </p:grpSpPr>
          <p:sp>
            <p:nvSpPr>
              <p:cNvPr id="291" name="文字方塊 290">
                <a:extLst>
                  <a:ext uri="{FF2B5EF4-FFF2-40B4-BE49-F238E27FC236}">
                    <a16:creationId xmlns:a16="http://schemas.microsoft.com/office/drawing/2014/main" id="{50DED6F2-2A76-4BFC-B517-AD5DBC58E830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33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2" name="文字方塊 291">
                <a:extLst>
                  <a:ext uri="{FF2B5EF4-FFF2-40B4-BE49-F238E27FC236}">
                    <a16:creationId xmlns:a16="http://schemas.microsoft.com/office/drawing/2014/main" id="{10E4D3F5-9667-47A5-BE97-887DA877ADD5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12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3" name="文字方塊 292">
                <a:extLst>
                  <a:ext uri="{FF2B5EF4-FFF2-40B4-BE49-F238E27FC236}">
                    <a16:creationId xmlns:a16="http://schemas.microsoft.com/office/drawing/2014/main" id="{A2A206BC-0A6C-458B-BF58-B3724590B520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23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4" name="文字方塊 293">
                <a:extLst>
                  <a:ext uri="{FF2B5EF4-FFF2-40B4-BE49-F238E27FC236}">
                    <a16:creationId xmlns:a16="http://schemas.microsoft.com/office/drawing/2014/main" id="{162C29FE-33CB-4358-B610-4ABFB7061D6F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55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5" name="文字方塊 294">
                <a:extLst>
                  <a:ext uri="{FF2B5EF4-FFF2-40B4-BE49-F238E27FC236}">
                    <a16:creationId xmlns:a16="http://schemas.microsoft.com/office/drawing/2014/main" id="{7A08E658-78A0-460E-B6C7-1D298B268960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00B05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28</a:t>
                </a:r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A067197-AB36-47D6-A529-F3560AD54FDF}"/>
              </a:ext>
            </a:extLst>
          </p:cNvPr>
          <p:cNvGrpSpPr/>
          <p:nvPr/>
        </p:nvGrpSpPr>
        <p:grpSpPr>
          <a:xfrm>
            <a:off x="7156683" y="4471350"/>
            <a:ext cx="3809682" cy="1923006"/>
            <a:chOff x="7156683" y="4342567"/>
            <a:chExt cx="3809682" cy="1923006"/>
          </a:xfrm>
        </p:grpSpPr>
        <p:sp>
          <p:nvSpPr>
            <p:cNvPr id="302" name="文字方塊 301">
              <a:extLst>
                <a:ext uri="{FF2B5EF4-FFF2-40B4-BE49-F238E27FC236}">
                  <a16:creationId xmlns:a16="http://schemas.microsoft.com/office/drawing/2014/main" id="{7B4E2CCD-591B-4160-9F24-FD4287E7FE97}"/>
                </a:ext>
              </a:extLst>
            </p:cNvPr>
            <p:cNvSpPr txBox="1"/>
            <p:nvPr/>
          </p:nvSpPr>
          <p:spPr>
            <a:xfrm>
              <a:off x="7171281" y="55402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BA9C3965-048A-4FA3-B08B-0A935BF3F970}"/>
                </a:ext>
              </a:extLst>
            </p:cNvPr>
            <p:cNvSpPr/>
            <p:nvPr/>
          </p:nvSpPr>
          <p:spPr>
            <a:xfrm>
              <a:off x="7156683" y="5196714"/>
              <a:ext cx="3809682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4" name="文字方塊 303">
              <a:extLst>
                <a:ext uri="{FF2B5EF4-FFF2-40B4-BE49-F238E27FC236}">
                  <a16:creationId xmlns:a16="http://schemas.microsoft.com/office/drawing/2014/main" id="{1005791D-D7A5-49F2-88A2-5179C65B0940}"/>
                </a:ext>
              </a:extLst>
            </p:cNvPr>
            <p:cNvSpPr txBox="1"/>
            <p:nvPr/>
          </p:nvSpPr>
          <p:spPr>
            <a:xfrm>
              <a:off x="7171281" y="5960379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5" name="文字方塊 304">
              <a:extLst>
                <a:ext uri="{FF2B5EF4-FFF2-40B4-BE49-F238E27FC236}">
                  <a16:creationId xmlns:a16="http://schemas.microsoft.com/office/drawing/2014/main" id="{991F577D-5FD7-4740-8BD6-67A938E0726E}"/>
                </a:ext>
              </a:extLst>
            </p:cNvPr>
            <p:cNvSpPr txBox="1"/>
            <p:nvPr/>
          </p:nvSpPr>
          <p:spPr>
            <a:xfrm>
              <a:off x="7171281" y="5751374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70F5713E-A698-42F3-BC40-0F2C932ACBB2}"/>
                </a:ext>
              </a:extLst>
            </p:cNvPr>
            <p:cNvSpPr/>
            <p:nvPr/>
          </p:nvSpPr>
          <p:spPr>
            <a:xfrm>
              <a:off x="8575019" y="5027809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第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四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步、評估</a:t>
              </a:r>
            </a:p>
          </p:txBody>
        </p:sp>
        <p:sp>
          <p:nvSpPr>
            <p:cNvPr id="307" name="文字方塊 306">
              <a:extLst>
                <a:ext uri="{FF2B5EF4-FFF2-40B4-BE49-F238E27FC236}">
                  <a16:creationId xmlns:a16="http://schemas.microsoft.com/office/drawing/2014/main" id="{3BACEF2D-3929-4259-A051-2989BFB1ED9C}"/>
                </a:ext>
              </a:extLst>
            </p:cNvPr>
            <p:cNvSpPr txBox="1"/>
            <p:nvPr/>
          </p:nvSpPr>
          <p:spPr>
            <a:xfrm>
              <a:off x="9415756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308" name="文字方塊 307">
              <a:extLst>
                <a:ext uri="{FF2B5EF4-FFF2-40B4-BE49-F238E27FC236}">
                  <a16:creationId xmlns:a16="http://schemas.microsoft.com/office/drawing/2014/main" id="{223AFD24-8734-4DB7-94DC-6521604BA21B}"/>
                </a:ext>
              </a:extLst>
            </p:cNvPr>
            <p:cNvSpPr txBox="1"/>
            <p:nvPr/>
          </p:nvSpPr>
          <p:spPr>
            <a:xfrm>
              <a:off x="9836767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309" name="文字方塊 308">
              <a:extLst>
                <a:ext uri="{FF2B5EF4-FFF2-40B4-BE49-F238E27FC236}">
                  <a16:creationId xmlns:a16="http://schemas.microsoft.com/office/drawing/2014/main" id="{F6F61BCA-F3CF-4F00-9228-627859DA5C0B}"/>
                </a:ext>
              </a:extLst>
            </p:cNvPr>
            <p:cNvSpPr txBox="1"/>
            <p:nvPr/>
          </p:nvSpPr>
          <p:spPr>
            <a:xfrm>
              <a:off x="8123905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310" name="文字方塊 309">
              <a:extLst>
                <a:ext uri="{FF2B5EF4-FFF2-40B4-BE49-F238E27FC236}">
                  <a16:creationId xmlns:a16="http://schemas.microsoft.com/office/drawing/2014/main" id="{754E1241-C33D-405C-B4AD-3F9BAC9973F1}"/>
                </a:ext>
              </a:extLst>
            </p:cNvPr>
            <p:cNvSpPr txBox="1"/>
            <p:nvPr/>
          </p:nvSpPr>
          <p:spPr>
            <a:xfrm>
              <a:off x="8987131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311" name="文字方塊 310">
              <a:extLst>
                <a:ext uri="{FF2B5EF4-FFF2-40B4-BE49-F238E27FC236}">
                  <a16:creationId xmlns:a16="http://schemas.microsoft.com/office/drawing/2014/main" id="{86AB1E16-E945-4D1F-8F6C-F36EDA11CF97}"/>
                </a:ext>
              </a:extLst>
            </p:cNvPr>
            <p:cNvSpPr txBox="1"/>
            <p:nvPr/>
          </p:nvSpPr>
          <p:spPr>
            <a:xfrm>
              <a:off x="8571580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312" name="群組 311">
              <a:extLst>
                <a:ext uri="{FF2B5EF4-FFF2-40B4-BE49-F238E27FC236}">
                  <a16:creationId xmlns:a16="http://schemas.microsoft.com/office/drawing/2014/main" id="{14D6323C-9DF1-450E-9055-095013963FF2}"/>
                </a:ext>
              </a:extLst>
            </p:cNvPr>
            <p:cNvGrpSpPr/>
            <p:nvPr/>
          </p:nvGrpSpPr>
          <p:grpSpPr>
            <a:xfrm>
              <a:off x="8118303" y="5535634"/>
              <a:ext cx="2227278" cy="228540"/>
              <a:chOff x="3773396" y="2807274"/>
              <a:chExt cx="2227278" cy="228540"/>
            </a:xfrm>
          </p:grpSpPr>
          <p:sp>
            <p:nvSpPr>
              <p:cNvPr id="313" name="文字方塊 312">
                <a:extLst>
                  <a:ext uri="{FF2B5EF4-FFF2-40B4-BE49-F238E27FC236}">
                    <a16:creationId xmlns:a16="http://schemas.microsoft.com/office/drawing/2014/main" id="{748A6D10-C66C-468E-9874-5F394ADB0C8C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48689F9F-441E-4905-BD50-0C16DF833F03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5" name="文字方塊 314">
                <a:extLst>
                  <a:ext uri="{FF2B5EF4-FFF2-40B4-BE49-F238E27FC236}">
                    <a16:creationId xmlns:a16="http://schemas.microsoft.com/office/drawing/2014/main" id="{634DF303-FFD2-41A8-80CF-FD3163B9429D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" name="文字方塊 315">
                <a:extLst>
                  <a:ext uri="{FF2B5EF4-FFF2-40B4-BE49-F238E27FC236}">
                    <a16:creationId xmlns:a16="http://schemas.microsoft.com/office/drawing/2014/main" id="{94095F18-C085-40E6-B6B9-98CEBB4DFE23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7" name="文字方塊 316">
                <a:extLst>
                  <a:ext uri="{FF2B5EF4-FFF2-40B4-BE49-F238E27FC236}">
                    <a16:creationId xmlns:a16="http://schemas.microsoft.com/office/drawing/2014/main" id="{02FE0AB1-7571-4919-96CE-B9C600BF0637}"/>
                  </a:ext>
                </a:extLst>
              </p:cNvPr>
              <p:cNvSpPr txBox="1"/>
              <p:nvPr/>
            </p:nvSpPr>
            <p:spPr>
              <a:xfrm>
                <a:off x="5674861" y="2814772"/>
                <a:ext cx="32581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18" name="群組 317">
              <a:extLst>
                <a:ext uri="{FF2B5EF4-FFF2-40B4-BE49-F238E27FC236}">
                  <a16:creationId xmlns:a16="http://schemas.microsoft.com/office/drawing/2014/main" id="{A1B21D96-989D-4BDC-94B3-3BA71134DA64}"/>
                </a:ext>
              </a:extLst>
            </p:cNvPr>
            <p:cNvGrpSpPr/>
            <p:nvPr/>
          </p:nvGrpSpPr>
          <p:grpSpPr>
            <a:xfrm>
              <a:off x="8104692" y="5733144"/>
              <a:ext cx="2241967" cy="229238"/>
              <a:chOff x="3760778" y="2794054"/>
              <a:chExt cx="2241967" cy="229238"/>
            </a:xfrm>
          </p:grpSpPr>
          <p:sp>
            <p:nvSpPr>
              <p:cNvPr id="319" name="文字方塊 318">
                <a:extLst>
                  <a:ext uri="{FF2B5EF4-FFF2-40B4-BE49-F238E27FC236}">
                    <a16:creationId xmlns:a16="http://schemas.microsoft.com/office/drawing/2014/main" id="{41371EA0-4425-4E2B-9E72-3BC3364D9936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C5AA1FB7-A065-48DF-BA42-5C9BE6D58AA1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1" name="文字方塊 320">
                <a:extLst>
                  <a:ext uri="{FF2B5EF4-FFF2-40B4-BE49-F238E27FC236}">
                    <a16:creationId xmlns:a16="http://schemas.microsoft.com/office/drawing/2014/main" id="{44D669CE-29BB-4BEA-B2C2-9733D370DD2D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2" name="文字方塊 321">
                <a:extLst>
                  <a:ext uri="{FF2B5EF4-FFF2-40B4-BE49-F238E27FC236}">
                    <a16:creationId xmlns:a16="http://schemas.microsoft.com/office/drawing/2014/main" id="{590BB479-C2A0-4DB3-87AB-2141AA61A904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3" name="文字方塊 322">
                <a:extLst>
                  <a:ext uri="{FF2B5EF4-FFF2-40B4-BE49-F238E27FC236}">
                    <a16:creationId xmlns:a16="http://schemas.microsoft.com/office/drawing/2014/main" id="{9F868EF4-F1E8-4E78-980B-5E2412B8F16B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24" name="群組 323">
              <a:extLst>
                <a:ext uri="{FF2B5EF4-FFF2-40B4-BE49-F238E27FC236}">
                  <a16:creationId xmlns:a16="http://schemas.microsoft.com/office/drawing/2014/main" id="{52E15C5A-081E-4E18-9D5D-419A7744BE11}"/>
                </a:ext>
              </a:extLst>
            </p:cNvPr>
            <p:cNvGrpSpPr/>
            <p:nvPr/>
          </p:nvGrpSpPr>
          <p:grpSpPr>
            <a:xfrm>
              <a:off x="8131003" y="5961595"/>
              <a:ext cx="2225028" cy="229174"/>
              <a:chOff x="3773396" y="2788164"/>
              <a:chExt cx="2225028" cy="229174"/>
            </a:xfrm>
          </p:grpSpPr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C29A5F06-19E9-4423-A95D-310B9E427A90}"/>
                  </a:ext>
                </a:extLst>
              </p:cNvPr>
              <p:cNvSpPr txBox="1"/>
              <p:nvPr/>
            </p:nvSpPr>
            <p:spPr>
              <a:xfrm>
                <a:off x="377339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33,000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6" name="文字方塊 325">
                <a:extLst>
                  <a:ext uri="{FF2B5EF4-FFF2-40B4-BE49-F238E27FC236}">
                    <a16:creationId xmlns:a16="http://schemas.microsoft.com/office/drawing/2014/main" id="{3A67C751-EF62-4EF3-9B72-1BD3A41F6499}"/>
                  </a:ext>
                </a:extLst>
              </p:cNvPr>
              <p:cNvSpPr txBox="1"/>
              <p:nvPr/>
            </p:nvSpPr>
            <p:spPr>
              <a:xfrm>
                <a:off x="4222486" y="27943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FA3B5D34-D2D3-4A6A-A905-4D51E5F8E410}"/>
                  </a:ext>
                </a:extLst>
              </p:cNvPr>
              <p:cNvSpPr txBox="1"/>
              <p:nvPr/>
            </p:nvSpPr>
            <p:spPr>
              <a:xfrm>
                <a:off x="4638135" y="278816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23,000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8" name="文字方塊 327">
                <a:extLst>
                  <a:ext uri="{FF2B5EF4-FFF2-40B4-BE49-F238E27FC236}">
                    <a16:creationId xmlns:a16="http://schemas.microsoft.com/office/drawing/2014/main" id="{8BE89350-7A5F-47C8-A059-044438FF0373}"/>
                  </a:ext>
                </a:extLst>
              </p:cNvPr>
              <p:cNvSpPr txBox="1"/>
              <p:nvPr/>
            </p:nvSpPr>
            <p:spPr>
              <a:xfrm>
                <a:off x="5067588" y="27949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679CD6C8-30E8-4DB6-BD4B-4DEDD3E49595}"/>
                  </a:ext>
                </a:extLst>
              </p:cNvPr>
              <p:cNvSpPr txBox="1"/>
              <p:nvPr/>
            </p:nvSpPr>
            <p:spPr>
              <a:xfrm>
                <a:off x="5477724" y="280189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28,000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30" name="箭號: 向右 329">
              <a:extLst>
                <a:ext uri="{FF2B5EF4-FFF2-40B4-BE49-F238E27FC236}">
                  <a16:creationId xmlns:a16="http://schemas.microsoft.com/office/drawing/2014/main" id="{755CB620-5BB4-4260-9CB1-3438DF59C627}"/>
                </a:ext>
              </a:extLst>
            </p:cNvPr>
            <p:cNvSpPr/>
            <p:nvPr/>
          </p:nvSpPr>
          <p:spPr>
            <a:xfrm rot="5400000">
              <a:off x="8585185" y="4460774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1" name="群組 330">
              <a:extLst>
                <a:ext uri="{FF2B5EF4-FFF2-40B4-BE49-F238E27FC236}">
                  <a16:creationId xmlns:a16="http://schemas.microsoft.com/office/drawing/2014/main" id="{D9EFF5D2-C8D8-4348-986C-923B44044BEA}"/>
                </a:ext>
              </a:extLst>
            </p:cNvPr>
            <p:cNvGrpSpPr/>
            <p:nvPr/>
          </p:nvGrpSpPr>
          <p:grpSpPr>
            <a:xfrm>
              <a:off x="10336583" y="5353229"/>
              <a:ext cx="528323" cy="831556"/>
              <a:chOff x="7345428" y="3480096"/>
              <a:chExt cx="528323" cy="831556"/>
            </a:xfrm>
          </p:grpSpPr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A4296824-CB9D-4976-9CDD-90E2B6216D44}"/>
                  </a:ext>
                </a:extLst>
              </p:cNvPr>
              <p:cNvSpPr txBox="1"/>
              <p:nvPr/>
            </p:nvSpPr>
            <p:spPr>
              <a:xfrm>
                <a:off x="7353051" y="3480096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申請率</a:t>
                </a:r>
              </a:p>
            </p:txBody>
          </p:sp>
          <p:sp>
            <p:nvSpPr>
              <p:cNvPr id="333" name="文字方塊 332">
                <a:extLst>
                  <a:ext uri="{FF2B5EF4-FFF2-40B4-BE49-F238E27FC236}">
                    <a16:creationId xmlns:a16="http://schemas.microsoft.com/office/drawing/2014/main" id="{5716B67C-39C6-42B8-8A95-5E6D32F664AD}"/>
                  </a:ext>
                </a:extLst>
              </p:cNvPr>
              <p:cNvSpPr txBox="1"/>
              <p:nvPr/>
            </p:nvSpPr>
            <p:spPr>
              <a:xfrm>
                <a:off x="7345428" y="367239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17%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5" name="文字方塊 334">
                <a:extLst>
                  <a:ext uri="{FF2B5EF4-FFF2-40B4-BE49-F238E27FC236}">
                    <a16:creationId xmlns:a16="http://schemas.microsoft.com/office/drawing/2014/main" id="{4A595D48-0D8B-4968-A302-A8FEEA140CE6}"/>
                  </a:ext>
                </a:extLst>
              </p:cNvPr>
              <p:cNvSpPr txBox="1"/>
              <p:nvPr/>
            </p:nvSpPr>
            <p:spPr>
              <a:xfrm>
                <a:off x="7349183" y="38587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7" name="文字方塊 336">
                <a:extLst>
                  <a:ext uri="{FF2B5EF4-FFF2-40B4-BE49-F238E27FC236}">
                    <a16:creationId xmlns:a16="http://schemas.microsoft.com/office/drawing/2014/main" id="{58D56191-5839-4425-94CB-60BBFF2E939B}"/>
                  </a:ext>
                </a:extLst>
              </p:cNvPr>
              <p:cNvSpPr txBox="1"/>
              <p:nvPr/>
            </p:nvSpPr>
            <p:spPr>
              <a:xfrm>
                <a:off x="7345428" y="409620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7%</a:t>
                </a:r>
                <a:endParaRPr lang="zh-TW" altLang="en-US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9045E7-2048-4443-ABCD-74D16A15F537}"/>
              </a:ext>
            </a:extLst>
          </p:cNvPr>
          <p:cNvGrpSpPr/>
          <p:nvPr/>
        </p:nvGrpSpPr>
        <p:grpSpPr>
          <a:xfrm>
            <a:off x="1281875" y="4675024"/>
            <a:ext cx="5714186" cy="1719332"/>
            <a:chOff x="1281875" y="4546241"/>
            <a:chExt cx="5714186" cy="1719332"/>
          </a:xfrm>
        </p:grpSpPr>
        <p:sp>
          <p:nvSpPr>
            <p:cNvPr id="338" name="箭號: 向右 337">
              <a:extLst>
                <a:ext uri="{FF2B5EF4-FFF2-40B4-BE49-F238E27FC236}">
                  <a16:creationId xmlns:a16="http://schemas.microsoft.com/office/drawing/2014/main" id="{DC14B582-CF42-4ED6-9D3A-38633A95A2C3}"/>
                </a:ext>
              </a:extLst>
            </p:cNvPr>
            <p:cNvSpPr/>
            <p:nvPr/>
          </p:nvSpPr>
          <p:spPr>
            <a:xfrm rot="10800000">
              <a:off x="6503372" y="5648865"/>
              <a:ext cx="492689" cy="2562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9" name="文字方塊 338">
              <a:extLst>
                <a:ext uri="{FF2B5EF4-FFF2-40B4-BE49-F238E27FC236}">
                  <a16:creationId xmlns:a16="http://schemas.microsoft.com/office/drawing/2014/main" id="{014514F6-A494-4F65-9879-FF5843BD5C45}"/>
                </a:ext>
              </a:extLst>
            </p:cNvPr>
            <p:cNvSpPr txBox="1"/>
            <p:nvPr/>
          </p:nvSpPr>
          <p:spPr>
            <a:xfrm>
              <a:off x="2575004" y="5540251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B2E81974-CFED-4F32-BFB5-CD7A4C9CB308}"/>
                </a:ext>
              </a:extLst>
            </p:cNvPr>
            <p:cNvSpPr/>
            <p:nvPr/>
          </p:nvSpPr>
          <p:spPr>
            <a:xfrm>
              <a:off x="2560406" y="5196714"/>
              <a:ext cx="3809682" cy="106885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2" name="文字方塊 341">
              <a:extLst>
                <a:ext uri="{FF2B5EF4-FFF2-40B4-BE49-F238E27FC236}">
                  <a16:creationId xmlns:a16="http://schemas.microsoft.com/office/drawing/2014/main" id="{14D5CBAA-C209-439B-96AF-C025B0AEE1A0}"/>
                </a:ext>
              </a:extLst>
            </p:cNvPr>
            <p:cNvSpPr txBox="1"/>
            <p:nvPr/>
          </p:nvSpPr>
          <p:spPr>
            <a:xfrm>
              <a:off x="2575004" y="5751374"/>
              <a:ext cx="108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CAD74E32-5B5D-4568-96D6-9C6D2C835AE4}"/>
                </a:ext>
              </a:extLst>
            </p:cNvPr>
            <p:cNvSpPr/>
            <p:nvPr/>
          </p:nvSpPr>
          <p:spPr>
            <a:xfrm>
              <a:off x="3978742" y="5027809"/>
              <a:ext cx="1041059" cy="29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indent="0" algn="ctr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1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世代</a:t>
              </a:r>
            </a:p>
          </p:txBody>
        </p:sp>
        <p:sp>
          <p:nvSpPr>
            <p:cNvPr id="344" name="文字方塊 343">
              <a:extLst>
                <a:ext uri="{FF2B5EF4-FFF2-40B4-BE49-F238E27FC236}">
                  <a16:creationId xmlns:a16="http://schemas.microsoft.com/office/drawing/2014/main" id="{E098D4A5-2D82-427A-9BFE-43B3285F9D1C}"/>
                </a:ext>
              </a:extLst>
            </p:cNvPr>
            <p:cNvSpPr txBox="1"/>
            <p:nvPr/>
          </p:nvSpPr>
          <p:spPr>
            <a:xfrm>
              <a:off x="4819479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</a:t>
              </a:r>
            </a:p>
          </p:txBody>
        </p:sp>
        <p:sp>
          <p:nvSpPr>
            <p:cNvPr id="345" name="文字方塊 344">
              <a:extLst>
                <a:ext uri="{FF2B5EF4-FFF2-40B4-BE49-F238E27FC236}">
                  <a16:creationId xmlns:a16="http://schemas.microsoft.com/office/drawing/2014/main" id="{A4841A31-8B1F-4E83-A5E0-9CF123DC8F8E}"/>
                </a:ext>
              </a:extLst>
            </p:cNvPr>
            <p:cNvSpPr txBox="1"/>
            <p:nvPr/>
          </p:nvSpPr>
          <p:spPr>
            <a:xfrm>
              <a:off x="5240490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醫院</a:t>
              </a:r>
            </a:p>
          </p:txBody>
        </p:sp>
        <p:sp>
          <p:nvSpPr>
            <p:cNvPr id="346" name="文字方塊 345">
              <a:extLst>
                <a:ext uri="{FF2B5EF4-FFF2-40B4-BE49-F238E27FC236}">
                  <a16:creationId xmlns:a16="http://schemas.microsoft.com/office/drawing/2014/main" id="{9188F06C-7286-4434-AAEF-CD0F888DCA0F}"/>
                </a:ext>
              </a:extLst>
            </p:cNvPr>
            <p:cNvSpPr txBox="1"/>
            <p:nvPr/>
          </p:nvSpPr>
          <p:spPr>
            <a:xfrm>
              <a:off x="3527628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餐廳</a:t>
              </a:r>
            </a:p>
          </p:txBody>
        </p:sp>
        <p:sp>
          <p:nvSpPr>
            <p:cNvPr id="347" name="文字方塊 346">
              <a:extLst>
                <a:ext uri="{FF2B5EF4-FFF2-40B4-BE49-F238E27FC236}">
                  <a16:creationId xmlns:a16="http://schemas.microsoft.com/office/drawing/2014/main" id="{034E23B3-40A2-4627-9852-66D4E2ACAE65}"/>
                </a:ext>
              </a:extLst>
            </p:cNvPr>
            <p:cNvSpPr txBox="1"/>
            <p:nvPr/>
          </p:nvSpPr>
          <p:spPr>
            <a:xfrm>
              <a:off x="4390854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</a:t>
              </a:r>
            </a:p>
          </p:txBody>
        </p:sp>
        <p:sp>
          <p:nvSpPr>
            <p:cNvPr id="348" name="文字方塊 347">
              <a:extLst>
                <a:ext uri="{FF2B5EF4-FFF2-40B4-BE49-F238E27FC236}">
                  <a16:creationId xmlns:a16="http://schemas.microsoft.com/office/drawing/2014/main" id="{DC50C226-595B-4597-BDF6-FEBDF2FF2C85}"/>
                </a:ext>
              </a:extLst>
            </p:cNvPr>
            <p:cNvSpPr txBox="1"/>
            <p:nvPr/>
          </p:nvSpPr>
          <p:spPr>
            <a:xfrm>
              <a:off x="3975303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</a:t>
              </a:r>
            </a:p>
          </p:txBody>
        </p:sp>
        <p:grpSp>
          <p:nvGrpSpPr>
            <p:cNvPr id="349" name="群組 348">
              <a:extLst>
                <a:ext uri="{FF2B5EF4-FFF2-40B4-BE49-F238E27FC236}">
                  <a16:creationId xmlns:a16="http://schemas.microsoft.com/office/drawing/2014/main" id="{ADF6F7FD-CC08-4A58-8FF7-C5F15CD21215}"/>
                </a:ext>
              </a:extLst>
            </p:cNvPr>
            <p:cNvGrpSpPr/>
            <p:nvPr/>
          </p:nvGrpSpPr>
          <p:grpSpPr>
            <a:xfrm>
              <a:off x="3522026" y="5535634"/>
              <a:ext cx="2240157" cy="228540"/>
              <a:chOff x="3773396" y="2807274"/>
              <a:chExt cx="2240157" cy="228540"/>
            </a:xfrm>
          </p:grpSpPr>
          <p:sp>
            <p:nvSpPr>
              <p:cNvPr id="350" name="文字方塊 349">
                <a:extLst>
                  <a:ext uri="{FF2B5EF4-FFF2-40B4-BE49-F238E27FC236}">
                    <a16:creationId xmlns:a16="http://schemas.microsoft.com/office/drawing/2014/main" id="{14BC968B-03B2-4405-BA96-E1FAAB42596C}"/>
                  </a:ext>
                </a:extLst>
              </p:cNvPr>
              <p:cNvSpPr txBox="1"/>
              <p:nvPr/>
            </p:nvSpPr>
            <p:spPr>
              <a:xfrm>
                <a:off x="3773396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6,000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1" name="文字方塊 350">
                <a:extLst>
                  <a:ext uri="{FF2B5EF4-FFF2-40B4-BE49-F238E27FC236}">
                    <a16:creationId xmlns:a16="http://schemas.microsoft.com/office/drawing/2014/main" id="{3BAB3529-CFD4-4FCA-BE2B-5BBA409FA1E2}"/>
                  </a:ext>
                </a:extLst>
              </p:cNvPr>
              <p:cNvSpPr txBox="1"/>
              <p:nvPr/>
            </p:nvSpPr>
            <p:spPr>
              <a:xfrm>
                <a:off x="4234616" y="282037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2" name="文字方塊 351">
                <a:extLst>
                  <a:ext uri="{FF2B5EF4-FFF2-40B4-BE49-F238E27FC236}">
                    <a16:creationId xmlns:a16="http://schemas.microsoft.com/office/drawing/2014/main" id="{D3E9125E-07BD-44A1-A9A2-5C668498AEFD}"/>
                  </a:ext>
                </a:extLst>
              </p:cNvPr>
              <p:cNvSpPr txBox="1"/>
              <p:nvPr/>
            </p:nvSpPr>
            <p:spPr>
              <a:xfrm>
                <a:off x="4642224" y="2813920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19,000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3" name="文字方塊 352">
                <a:extLst>
                  <a:ext uri="{FF2B5EF4-FFF2-40B4-BE49-F238E27FC236}">
                    <a16:creationId xmlns:a16="http://schemas.microsoft.com/office/drawing/2014/main" id="{975EA7BC-47A0-441D-9949-F094F5FD4722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45,000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4" name="文字方塊 353">
                <a:extLst>
                  <a:ext uri="{FF2B5EF4-FFF2-40B4-BE49-F238E27FC236}">
                    <a16:creationId xmlns:a16="http://schemas.microsoft.com/office/drawing/2014/main" id="{0DA086E6-15F2-4919-9B05-C67D17ECE3A9}"/>
                  </a:ext>
                </a:extLst>
              </p:cNvPr>
              <p:cNvSpPr txBox="1"/>
              <p:nvPr/>
            </p:nvSpPr>
            <p:spPr>
              <a:xfrm>
                <a:off x="5670311" y="2814772"/>
                <a:ext cx="34324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5" name="群組 354">
              <a:extLst>
                <a:ext uri="{FF2B5EF4-FFF2-40B4-BE49-F238E27FC236}">
                  <a16:creationId xmlns:a16="http://schemas.microsoft.com/office/drawing/2014/main" id="{6691347A-7EA3-42E0-9F89-F930639257FE}"/>
                </a:ext>
              </a:extLst>
            </p:cNvPr>
            <p:cNvGrpSpPr/>
            <p:nvPr/>
          </p:nvGrpSpPr>
          <p:grpSpPr>
            <a:xfrm>
              <a:off x="3508415" y="5733144"/>
              <a:ext cx="2241967" cy="229238"/>
              <a:chOff x="3760778" y="2794054"/>
              <a:chExt cx="2241967" cy="229238"/>
            </a:xfrm>
          </p:grpSpPr>
          <p:sp>
            <p:nvSpPr>
              <p:cNvPr id="356" name="文字方塊 355">
                <a:extLst>
                  <a:ext uri="{FF2B5EF4-FFF2-40B4-BE49-F238E27FC236}">
                    <a16:creationId xmlns:a16="http://schemas.microsoft.com/office/drawing/2014/main" id="{8E85B8ED-E498-485D-8D50-13AC5A73E567}"/>
                  </a:ext>
                </a:extLst>
              </p:cNvPr>
              <p:cNvSpPr txBox="1"/>
              <p:nvPr/>
            </p:nvSpPr>
            <p:spPr>
              <a:xfrm>
                <a:off x="3760778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4,000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7" name="文字方塊 356">
                <a:extLst>
                  <a:ext uri="{FF2B5EF4-FFF2-40B4-BE49-F238E27FC236}">
                    <a16:creationId xmlns:a16="http://schemas.microsoft.com/office/drawing/2014/main" id="{66E6FF24-23D7-4DBE-BAB7-8565BC037630}"/>
                  </a:ext>
                </a:extLst>
              </p:cNvPr>
              <p:cNvSpPr txBox="1"/>
              <p:nvPr/>
            </p:nvSpPr>
            <p:spPr>
              <a:xfrm>
                <a:off x="4402178" y="2794310"/>
                <a:ext cx="353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8" name="文字方塊 357">
                <a:extLst>
                  <a:ext uri="{FF2B5EF4-FFF2-40B4-BE49-F238E27FC236}">
                    <a16:creationId xmlns:a16="http://schemas.microsoft.com/office/drawing/2014/main" id="{9CF85B08-1311-4E83-8BC3-B1EAF390A54C}"/>
                  </a:ext>
                </a:extLst>
              </p:cNvPr>
              <p:cNvSpPr txBox="1"/>
              <p:nvPr/>
            </p:nvSpPr>
            <p:spPr>
              <a:xfrm>
                <a:off x="4662371" y="279405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9" name="文字方塊 358">
                <a:extLst>
                  <a:ext uri="{FF2B5EF4-FFF2-40B4-BE49-F238E27FC236}">
                    <a16:creationId xmlns:a16="http://schemas.microsoft.com/office/drawing/2014/main" id="{B9C51EC2-FD53-4731-A818-0862F8E29CC0}"/>
                  </a:ext>
                </a:extLst>
              </p:cNvPr>
              <p:cNvSpPr txBox="1"/>
              <p:nvPr/>
            </p:nvSpPr>
            <p:spPr>
              <a:xfrm>
                <a:off x="5080288" y="2807848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11,000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文字方塊 359">
                <a:extLst>
                  <a:ext uri="{FF2B5EF4-FFF2-40B4-BE49-F238E27FC236}">
                    <a16:creationId xmlns:a16="http://schemas.microsoft.com/office/drawing/2014/main" id="{D34ED05B-67EB-4F62-80DD-6BD78D5CFD7D}"/>
                  </a:ext>
                </a:extLst>
              </p:cNvPr>
              <p:cNvSpPr txBox="1"/>
              <p:nvPr/>
            </p:nvSpPr>
            <p:spPr>
              <a:xfrm>
                <a:off x="5482045" y="279438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22,000</a:t>
                </a:r>
                <a:endPara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68" name="文字方塊 367">
              <a:extLst>
                <a:ext uri="{FF2B5EF4-FFF2-40B4-BE49-F238E27FC236}">
                  <a16:creationId xmlns:a16="http://schemas.microsoft.com/office/drawing/2014/main" id="{55B8F4AE-68A2-4260-9344-674DC04017F3}"/>
                </a:ext>
              </a:extLst>
            </p:cNvPr>
            <p:cNvSpPr txBox="1"/>
            <p:nvPr/>
          </p:nvSpPr>
          <p:spPr>
            <a:xfrm>
              <a:off x="5747929" y="5353229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申請率</a:t>
              </a:r>
            </a:p>
          </p:txBody>
        </p:sp>
        <p:sp>
          <p:nvSpPr>
            <p:cNvPr id="369" name="文字方塊 368">
              <a:extLst>
                <a:ext uri="{FF2B5EF4-FFF2-40B4-BE49-F238E27FC236}">
                  <a16:creationId xmlns:a16="http://schemas.microsoft.com/office/drawing/2014/main" id="{4F9E3E0F-A917-480E-86F6-2796CA704F75}"/>
                </a:ext>
              </a:extLst>
            </p:cNvPr>
            <p:cNvSpPr txBox="1"/>
            <p:nvPr/>
          </p:nvSpPr>
          <p:spPr>
            <a:xfrm>
              <a:off x="5740306" y="5545524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17%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70" name="文字方塊 369">
              <a:extLst>
                <a:ext uri="{FF2B5EF4-FFF2-40B4-BE49-F238E27FC236}">
                  <a16:creationId xmlns:a16="http://schemas.microsoft.com/office/drawing/2014/main" id="{7DD76B0D-F9E3-4374-A970-E1742187C722}"/>
                </a:ext>
              </a:extLst>
            </p:cNvPr>
            <p:cNvSpPr txBox="1"/>
            <p:nvPr/>
          </p:nvSpPr>
          <p:spPr>
            <a:xfrm>
              <a:off x="5744061" y="5731917"/>
              <a:ext cx="520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10%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88" name="文字方塊 387">
              <a:extLst>
                <a:ext uri="{FF2B5EF4-FFF2-40B4-BE49-F238E27FC236}">
                  <a16:creationId xmlns:a16="http://schemas.microsoft.com/office/drawing/2014/main" id="{119F9BE9-099E-45CF-90F9-2AFB02BD055C}"/>
                </a:ext>
              </a:extLst>
            </p:cNvPr>
            <p:cNvSpPr txBox="1"/>
            <p:nvPr/>
          </p:nvSpPr>
          <p:spPr>
            <a:xfrm>
              <a:off x="2569749" y="5967907"/>
              <a:ext cx="576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組合</a:t>
              </a:r>
              <a:r>
                <a:rPr lang="en-US" altLang="zh-TW" sz="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9905945A-2561-4806-9139-433C3BF465A2}"/>
                </a:ext>
              </a:extLst>
            </p:cNvPr>
            <p:cNvGrpSpPr/>
            <p:nvPr/>
          </p:nvGrpSpPr>
          <p:grpSpPr>
            <a:xfrm>
              <a:off x="3493516" y="5940370"/>
              <a:ext cx="2257894" cy="222101"/>
              <a:chOff x="3747957" y="2807274"/>
              <a:chExt cx="2257894" cy="222101"/>
            </a:xfrm>
          </p:grpSpPr>
          <p:sp>
            <p:nvSpPr>
              <p:cNvPr id="396" name="文字方塊 395">
                <a:extLst>
                  <a:ext uri="{FF2B5EF4-FFF2-40B4-BE49-F238E27FC236}">
                    <a16:creationId xmlns:a16="http://schemas.microsoft.com/office/drawing/2014/main" id="{1E47C5E8-D6EB-4A4E-A476-425B04168AD3}"/>
                  </a:ext>
                </a:extLst>
              </p:cNvPr>
              <p:cNvSpPr txBox="1"/>
              <p:nvPr/>
            </p:nvSpPr>
            <p:spPr>
              <a:xfrm>
                <a:off x="3747957" y="2807274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文字方塊 396">
                <a:extLst>
                  <a:ext uri="{FF2B5EF4-FFF2-40B4-BE49-F238E27FC236}">
                    <a16:creationId xmlns:a16="http://schemas.microsoft.com/office/drawing/2014/main" id="{83BCD598-68C0-43F3-9FBF-51FF8CB0DDE1}"/>
                  </a:ext>
                </a:extLst>
              </p:cNvPr>
              <p:cNvSpPr txBox="1"/>
              <p:nvPr/>
            </p:nvSpPr>
            <p:spPr>
              <a:xfrm>
                <a:off x="4252892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文字方塊 397">
                <a:extLst>
                  <a:ext uri="{FF2B5EF4-FFF2-40B4-BE49-F238E27FC236}">
                    <a16:creationId xmlns:a16="http://schemas.microsoft.com/office/drawing/2014/main" id="{3705AC04-7CD0-4776-8E09-60A9ACC20544}"/>
                  </a:ext>
                </a:extLst>
              </p:cNvPr>
              <p:cNvSpPr txBox="1"/>
              <p:nvPr/>
            </p:nvSpPr>
            <p:spPr>
              <a:xfrm>
                <a:off x="4649418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8,000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文字方塊 398">
                <a:extLst>
                  <a:ext uri="{FF2B5EF4-FFF2-40B4-BE49-F238E27FC236}">
                    <a16:creationId xmlns:a16="http://schemas.microsoft.com/office/drawing/2014/main" id="{0DD1C17D-09EB-4CBB-B003-28FCF7084D63}"/>
                  </a:ext>
                </a:extLst>
              </p:cNvPr>
              <p:cNvSpPr txBox="1"/>
              <p:nvPr/>
            </p:nvSpPr>
            <p:spPr>
              <a:xfrm>
                <a:off x="5060733" y="2813931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文字方塊 399">
                <a:extLst>
                  <a:ext uri="{FF2B5EF4-FFF2-40B4-BE49-F238E27FC236}">
                    <a16:creationId xmlns:a16="http://schemas.microsoft.com/office/drawing/2014/main" id="{C7A93A47-69A3-415F-A69B-E63391A782F3}"/>
                  </a:ext>
                </a:extLst>
              </p:cNvPr>
              <p:cNvSpPr txBox="1"/>
              <p:nvPr/>
            </p:nvSpPr>
            <p:spPr>
              <a:xfrm>
                <a:off x="5485151" y="2807275"/>
                <a:ext cx="520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25,000</a:t>
                </a:r>
                <a:endParaRPr lang="zh-TW" altLang="en-US" sz="800" dirty="0">
                  <a:latin typeface="Arial Narrow" panose="020B060602020203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02" name="文字方塊 401">
              <a:extLst>
                <a:ext uri="{FF2B5EF4-FFF2-40B4-BE49-F238E27FC236}">
                  <a16:creationId xmlns:a16="http://schemas.microsoft.com/office/drawing/2014/main" id="{D7FAA3BE-8D8B-43EC-BD7B-EBF6CA378CA9}"/>
                </a:ext>
              </a:extLst>
            </p:cNvPr>
            <p:cNvSpPr txBox="1"/>
            <p:nvPr/>
          </p:nvSpPr>
          <p:spPr>
            <a:xfrm>
              <a:off x="5794918" y="5937538"/>
              <a:ext cx="4310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13%</a:t>
              </a:r>
              <a:endParaRPr lang="zh-TW" altLang="en-US" sz="800" dirty="0">
                <a:solidFill>
                  <a:srgbClr val="FF000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箭號: 上彎 6">
              <a:extLst>
                <a:ext uri="{FF2B5EF4-FFF2-40B4-BE49-F238E27FC236}">
                  <a16:creationId xmlns:a16="http://schemas.microsoft.com/office/drawing/2014/main" id="{93B1D382-A160-44E6-B0B9-15163E84ED4E}"/>
                </a:ext>
              </a:extLst>
            </p:cNvPr>
            <p:cNvSpPr/>
            <p:nvPr/>
          </p:nvSpPr>
          <p:spPr>
            <a:xfrm flipH="1">
              <a:off x="1281875" y="4546241"/>
              <a:ext cx="1053933" cy="1358899"/>
            </a:xfrm>
            <a:prstGeom prst="bentUpArrow">
              <a:avLst>
                <a:gd name="adj1" fmla="val 16710"/>
                <a:gd name="adj2" fmla="val 19840"/>
                <a:gd name="adj3" fmla="val 255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1741CB7-D088-459B-AA3C-64CFC41D6261}"/>
              </a:ext>
            </a:extLst>
          </p:cNvPr>
          <p:cNvGrpSpPr/>
          <p:nvPr/>
        </p:nvGrpSpPr>
        <p:grpSpPr>
          <a:xfrm>
            <a:off x="312768" y="1077460"/>
            <a:ext cx="3078257" cy="1664682"/>
            <a:chOff x="312768" y="1077460"/>
            <a:chExt cx="3078257" cy="1664682"/>
          </a:xfrm>
        </p:grpSpPr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9FCB9210-F789-4898-A670-7B4090B1C561}"/>
                </a:ext>
              </a:extLst>
            </p:cNvPr>
            <p:cNvSpPr/>
            <p:nvPr/>
          </p:nvSpPr>
          <p:spPr>
            <a:xfrm>
              <a:off x="312768" y="1077460"/>
              <a:ext cx="3055533" cy="822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優點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適合無法用數學呈現的學習任務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因為有交叉和突變，能探索更多可能</a:t>
              </a:r>
              <a:endParaRPr lang="en-US" altLang="zh-TW" sz="11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353C6435-E8AE-47FE-A976-BA167AB4D856}"/>
                </a:ext>
              </a:extLst>
            </p:cNvPr>
            <p:cNvSpPr/>
            <p:nvPr/>
          </p:nvSpPr>
          <p:spPr>
            <a:xfrm>
              <a:off x="339584" y="1919160"/>
              <a:ext cx="3051441" cy="822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缺點</a:t>
              </a:r>
              <a:endParaRPr lang="en-US" altLang="zh-TW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計算成本高</a:t>
              </a:r>
              <a:endParaRPr lang="en-US" altLang="zh-TW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  <a:p>
              <a:pPr marL="228600" marR="0" indent="-228600" defTabSz="914377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AutoNum type="arabicPeriod"/>
                <a:tabLst/>
                <a:defRPr/>
              </a:pPr>
              <a:r>
                <a:rPr lang="zh-TW" altLang="en-US" sz="11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ahoma" panose="020B0604030504040204" pitchFamily="34" charset="0"/>
                </a:rPr>
                <a:t>不同任務要調整專門的交叉和突變等參數</a:t>
              </a:r>
              <a:endParaRPr lang="zh-TW" altLang="en-US" sz="11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機器學習資源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高品質線上課程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A1B056-8CE9-49D4-A95B-23E6B5866B56}"/>
              </a:ext>
            </a:extLst>
          </p:cNvPr>
          <p:cNvSpPr/>
          <p:nvPr/>
        </p:nvSpPr>
        <p:spPr>
          <a:xfrm>
            <a:off x="1066184" y="1266824"/>
            <a:ext cx="10209270" cy="268699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617DB-06A7-4C8D-9B1A-E74BFDA16D09}"/>
              </a:ext>
            </a:extLst>
          </p:cNvPr>
          <p:cNvSpPr/>
          <p:nvPr/>
        </p:nvSpPr>
        <p:spPr>
          <a:xfrm>
            <a:off x="700536" y="1041164"/>
            <a:ext cx="197827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台灣大學 李弘毅教授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免費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)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6C0E396-D9A9-44B4-8F18-31819655E231}"/>
              </a:ext>
            </a:extLst>
          </p:cNvPr>
          <p:cNvSpPr/>
          <p:nvPr/>
        </p:nvSpPr>
        <p:spPr>
          <a:xfrm>
            <a:off x="2970480" y="1609075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台大學生瘋搶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堂課 人潮塞爆教室內外多到「以為有明星來」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https://udn.com/news/story/6928/8565809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B95E85-CC13-47F0-9C23-CFC3FEF7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650" y="1467335"/>
            <a:ext cx="874776" cy="1096735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8FC5E70A-5A28-4905-ACB8-FCFF389B395E}"/>
              </a:ext>
            </a:extLst>
          </p:cNvPr>
          <p:cNvSpPr/>
          <p:nvPr/>
        </p:nvSpPr>
        <p:spPr>
          <a:xfrm>
            <a:off x="2970480" y="2927880"/>
            <a:ext cx="7371254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Learning(Hung-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yi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Lee, NTU)</a:t>
            </a: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https://youtube.com/playlist?list=PLJV_el3uVTsPy9oCRY30oBPNLCo89yu49&amp;si=Bai0EUTKeyLUkayc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9B9C47D-E6E6-4CDB-AA95-5835B5ED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97" y="2702533"/>
            <a:ext cx="1488785" cy="118045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8831BA9E-AFE6-42CF-A0CE-B1CA9D27131E}"/>
              </a:ext>
            </a:extLst>
          </p:cNvPr>
          <p:cNvSpPr/>
          <p:nvPr/>
        </p:nvSpPr>
        <p:spPr>
          <a:xfrm>
            <a:off x="1115553" y="4321544"/>
            <a:ext cx="10209270" cy="204705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44306FE-4113-4A42-B3B2-B80FF4A2D23A}"/>
              </a:ext>
            </a:extLst>
          </p:cNvPr>
          <p:cNvSpPr/>
          <p:nvPr/>
        </p:nvSpPr>
        <p:spPr>
          <a:xfrm>
            <a:off x="749904" y="4095884"/>
            <a:ext cx="2353904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Stanford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吳恩達教授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(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月費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/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年費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)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F0ED554-D757-4208-9FFE-B22A00A3A9EA}"/>
              </a:ext>
            </a:extLst>
          </p:cNvPr>
          <p:cNvSpPr/>
          <p:nvPr/>
        </p:nvSpPr>
        <p:spPr>
          <a:xfrm>
            <a:off x="3019849" y="4528571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 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專項課程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https://www.coursera.org/specializations/machine-learning-introduction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F8F19D0-2464-4DE4-899B-497651EA6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96" y="4465367"/>
            <a:ext cx="1566969" cy="702108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A1AB0CB7-4676-400A-9991-67A295D4D072}"/>
              </a:ext>
            </a:extLst>
          </p:cNvPr>
          <p:cNvSpPr/>
          <p:nvPr/>
        </p:nvSpPr>
        <p:spPr>
          <a:xfrm>
            <a:off x="3019849" y="5457927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Deep Learning 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專項課程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https://www.coursera.org/specializations/deep-learning#courses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BA2D111-B9B9-4302-BE1F-1A7A6C0EE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96" y="5529145"/>
            <a:ext cx="1574529" cy="4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89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5. 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機器學習資源 </a:t>
            </a:r>
            <a:r>
              <a:rPr lang="en-US" altLang="zh-TW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Python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機器學習與深度學習套件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A1B056-8CE9-49D4-A95B-23E6B5866B56}"/>
              </a:ext>
            </a:extLst>
          </p:cNvPr>
          <p:cNvSpPr/>
          <p:nvPr/>
        </p:nvSpPr>
        <p:spPr>
          <a:xfrm>
            <a:off x="1066184" y="1266823"/>
            <a:ext cx="10209270" cy="496655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617DB-06A7-4C8D-9B1A-E74BFDA16D09}"/>
              </a:ext>
            </a:extLst>
          </p:cNvPr>
          <p:cNvSpPr/>
          <p:nvPr/>
        </p:nvSpPr>
        <p:spPr>
          <a:xfrm>
            <a:off x="700536" y="1041164"/>
            <a:ext cx="1752890" cy="3354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indent="0" algn="ctr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機器學習套件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6C0E396-D9A9-44B4-8F18-31819655E231}"/>
              </a:ext>
            </a:extLst>
          </p:cNvPr>
          <p:cNvSpPr/>
          <p:nvPr/>
        </p:nvSpPr>
        <p:spPr>
          <a:xfrm>
            <a:off x="4020105" y="1855735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機器學習百寶箱：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scikit-learn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Machine Learning in Python</a:t>
            </a: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https://scikit-learn.org/stable/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6" name="Picture 2" descr="scikit-learn homepage">
            <a:extLst>
              <a:ext uri="{FF2B5EF4-FFF2-40B4-BE49-F238E27FC236}">
                <a16:creationId xmlns:a16="http://schemas.microsoft.com/office/drawing/2014/main" id="{BC0F4280-D641-4120-B5A6-F440E704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4" y="1970790"/>
            <a:ext cx="953037" cy="3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A8D01D1-9112-4944-B4B8-E022DF795983}"/>
              </a:ext>
            </a:extLst>
          </p:cNvPr>
          <p:cNvSpPr/>
          <p:nvPr/>
        </p:nvSpPr>
        <p:spPr>
          <a:xfrm>
            <a:off x="4020104" y="2935418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深度學習高層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API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Keras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https://keras.io/about/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B6BF57-9F9A-4DBA-8355-281A66E9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4" y="3051324"/>
            <a:ext cx="1036749" cy="30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799BF94-872A-4DEB-AEAB-B45A86CB51CC}"/>
              </a:ext>
            </a:extLst>
          </p:cNvPr>
          <p:cNvSpPr/>
          <p:nvPr/>
        </p:nvSpPr>
        <p:spPr>
          <a:xfrm>
            <a:off x="4020107" y="5008653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深度學習框架：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Keras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https://www.tensorflow.org/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BAE202BE-8FA4-40A2-8A33-0B1F7ED2E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0016" y="5128161"/>
            <a:ext cx="1343562" cy="30065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69E4EDD-F56B-4C74-836E-E4A1D8857FD0}"/>
              </a:ext>
            </a:extLst>
          </p:cNvPr>
          <p:cNvSpPr/>
          <p:nvPr/>
        </p:nvSpPr>
        <p:spPr>
          <a:xfrm>
            <a:off x="4020105" y="3973536"/>
            <a:ext cx="6008303" cy="52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深度學習框架：</a:t>
            </a:r>
            <a:r>
              <a:rPr lang="en-US" altLang="zh-TW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PyTorch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                https://pytorch.org/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1038" name="Picture 14" descr="PyTorch: My First Foray into Deep Learning | by Zachary Pollatsek | Medium">
            <a:extLst>
              <a:ext uri="{FF2B5EF4-FFF2-40B4-BE49-F238E27FC236}">
                <a16:creationId xmlns:a16="http://schemas.microsoft.com/office/drawing/2014/main" id="{A19C007C-091D-40DC-B30F-F0382DA01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6" y="3970535"/>
            <a:ext cx="1051441" cy="5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BA9AE08-761D-42F8-9C47-3484783970A4}"/>
              </a:ext>
            </a:extLst>
          </p:cNvPr>
          <p:cNvCxnSpPr>
            <a:cxnSpLocks/>
          </p:cNvCxnSpPr>
          <p:nvPr/>
        </p:nvCxnSpPr>
        <p:spPr>
          <a:xfrm flipV="1">
            <a:off x="1789041" y="1749258"/>
            <a:ext cx="0" cy="3885249"/>
          </a:xfrm>
          <a:prstGeom prst="straightConnector1">
            <a:avLst/>
          </a:prstGeom>
          <a:ln w="19050">
            <a:gradFill>
              <a:gsLst>
                <a:gs pos="0">
                  <a:srgbClr val="FF0000"/>
                </a:gs>
                <a:gs pos="40000">
                  <a:srgbClr val="FF0000">
                    <a:lumMod val="50000"/>
                    <a:lumOff val="50000"/>
                  </a:srgbClr>
                </a:gs>
                <a:gs pos="68000">
                  <a:srgbClr val="00B050">
                    <a:lumMod val="50000"/>
                    <a:lumOff val="50000"/>
                  </a:srgbClr>
                </a:gs>
                <a:gs pos="100000">
                  <a:srgbClr val="00B05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6D9290D-ED91-4452-80C4-88EC1EA62BF6}"/>
              </a:ext>
            </a:extLst>
          </p:cNvPr>
          <p:cNvSpPr/>
          <p:nvPr/>
        </p:nvSpPr>
        <p:spPr>
          <a:xfrm>
            <a:off x="1644029" y="1449823"/>
            <a:ext cx="328658" cy="294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00B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易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D309B55-27EA-4344-95A1-79ACDDCF70AA}"/>
              </a:ext>
            </a:extLst>
          </p:cNvPr>
          <p:cNvSpPr/>
          <p:nvPr/>
        </p:nvSpPr>
        <p:spPr>
          <a:xfrm>
            <a:off x="1644029" y="5639051"/>
            <a:ext cx="328658" cy="294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10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難</a:t>
            </a:r>
          </a:p>
        </p:txBody>
      </p:sp>
    </p:spTree>
    <p:extLst>
      <p:ext uri="{BB962C8B-B14F-4D97-AF65-F5344CB8AC3E}">
        <p14:creationId xmlns:p14="http://schemas.microsoft.com/office/powerpoint/2010/main" val="2971425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518693" y="3099230"/>
            <a:ext cx="5301457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Thank you for your attention. </a:t>
            </a:r>
            <a:endParaRPr lang="zh-TW" altLang="en-US" sz="1800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43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字方塊 80">
            <a:extLst>
              <a:ext uri="{FF2B5EF4-FFF2-40B4-BE49-F238E27FC236}">
                <a16:creationId xmlns:a16="http://schemas.microsoft.com/office/drawing/2014/main" id="{00CF0E23-2F16-4FF9-AB6B-89DF35415CDF}"/>
              </a:ext>
            </a:extLst>
          </p:cNvPr>
          <p:cNvSpPr txBox="1"/>
          <p:nvPr/>
        </p:nvSpPr>
        <p:spPr>
          <a:xfrm>
            <a:off x="2757545" y="2748226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消滅外星人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3FDA30A-1EBA-4523-8F91-C9F6D1D21FC1}"/>
              </a:ext>
            </a:extLst>
          </p:cNvPr>
          <p:cNvGrpSpPr/>
          <p:nvPr/>
        </p:nvGrpSpPr>
        <p:grpSpPr>
          <a:xfrm>
            <a:off x="2929351" y="2954843"/>
            <a:ext cx="842954" cy="1443243"/>
            <a:chOff x="5358059" y="3132434"/>
            <a:chExt cx="885476" cy="1469915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3C44F825-66E9-4510-A335-3940D5E7E908}"/>
                </a:ext>
              </a:extLst>
            </p:cNvPr>
            <p:cNvGrpSpPr/>
            <p:nvPr/>
          </p:nvGrpSpPr>
          <p:grpSpPr>
            <a:xfrm>
              <a:off x="5400581" y="3132434"/>
              <a:ext cx="812346" cy="1399720"/>
              <a:chOff x="4170784" y="3478353"/>
              <a:chExt cx="812346" cy="1399720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414560B-EBC4-4CFF-BB14-ED89FD505DBD}"/>
                  </a:ext>
                </a:extLst>
              </p:cNvPr>
              <p:cNvSpPr/>
              <p:nvPr/>
            </p:nvSpPr>
            <p:spPr>
              <a:xfrm>
                <a:off x="4431577" y="3517902"/>
                <a:ext cx="539957" cy="13601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D3F3FE23-38DB-4058-A437-6C85A802C000}"/>
                  </a:ext>
                </a:extLst>
              </p:cNvPr>
              <p:cNvSpPr txBox="1"/>
              <p:nvPr/>
            </p:nvSpPr>
            <p:spPr>
              <a:xfrm>
                <a:off x="4572557" y="4519037"/>
                <a:ext cx="387351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5</a:t>
                </a:r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FB005888-F824-42E1-94B0-BF8945606DE9}"/>
                  </a:ext>
                </a:extLst>
              </p:cNvPr>
              <p:cNvSpPr txBox="1"/>
              <p:nvPr/>
            </p:nvSpPr>
            <p:spPr>
              <a:xfrm>
                <a:off x="4517455" y="4327412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10</a:t>
                </a:r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42577F9-14A1-420A-B36D-20BFCDCCBCEF}"/>
                  </a:ext>
                </a:extLst>
              </p:cNvPr>
              <p:cNvSpPr txBox="1"/>
              <p:nvPr/>
            </p:nvSpPr>
            <p:spPr>
              <a:xfrm>
                <a:off x="4525109" y="4110575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15</a:t>
                </a:r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3B3C94A-CA3E-4A9E-8C34-636ECC061BA9}"/>
                  </a:ext>
                </a:extLst>
              </p:cNvPr>
              <p:cNvSpPr txBox="1"/>
              <p:nvPr/>
            </p:nvSpPr>
            <p:spPr>
              <a:xfrm>
                <a:off x="4534642" y="3893738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20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C11BF341-FBF8-4D50-AFF7-50C6DF827E90}"/>
                  </a:ext>
                </a:extLst>
              </p:cNvPr>
              <p:cNvSpPr txBox="1"/>
              <p:nvPr/>
            </p:nvSpPr>
            <p:spPr>
              <a:xfrm>
                <a:off x="4534805" y="3695951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25</a:t>
                </a:r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4AE319DE-E1E7-4217-B13C-006D2305850F}"/>
                  </a:ext>
                </a:extLst>
              </p:cNvPr>
              <p:cNvSpPr txBox="1"/>
              <p:nvPr/>
            </p:nvSpPr>
            <p:spPr>
              <a:xfrm>
                <a:off x="4538287" y="3478353"/>
                <a:ext cx="44484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latin typeface="Arial Narrow" panose="020B0606020202030204" pitchFamily="34" charset="0"/>
                    <a:ea typeface="微軟正黑體" panose="020B0604030504040204" pitchFamily="34" charset="-120"/>
                  </a:rPr>
                  <a:t>30</a:t>
                </a:r>
              </a:p>
            </p:txBody>
          </p:sp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A38493B-128E-4B75-AE95-BE81C509B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0784" y="3520197"/>
                <a:ext cx="290872" cy="1357876"/>
              </a:xfrm>
              <a:prstGeom prst="rect">
                <a:avLst/>
              </a:prstGeom>
            </p:spPr>
          </p:pic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DD3E19F-4852-4C96-8EB9-EF95EA8C9D93}"/>
                </a:ext>
              </a:extLst>
            </p:cNvPr>
            <p:cNvSpPr/>
            <p:nvPr/>
          </p:nvSpPr>
          <p:spPr>
            <a:xfrm>
              <a:off x="5358059" y="4430022"/>
              <a:ext cx="885476" cy="17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673973" y="188914"/>
            <a:ext cx="9260259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4. Deep Q-Learning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以神經網路玩太空入侵者為例 </a:t>
            </a:r>
            <a:endParaRPr lang="en-US" altLang="zh-TW" sz="180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21261BB-BC7F-47EA-B700-54E88E8BC893}"/>
              </a:ext>
            </a:extLst>
          </p:cNvPr>
          <p:cNvSpPr txBox="1"/>
          <p:nvPr/>
        </p:nvSpPr>
        <p:spPr>
          <a:xfrm>
            <a:off x="3191775" y="985817"/>
            <a:ext cx="63216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Actor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6A28D3-8970-4A05-BEC2-B97743B1CB90}"/>
              </a:ext>
            </a:extLst>
          </p:cNvPr>
          <p:cNvSpPr txBox="1"/>
          <p:nvPr/>
        </p:nvSpPr>
        <p:spPr>
          <a:xfrm>
            <a:off x="5507237" y="2597814"/>
            <a:ext cx="10287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B70179-8CB4-4F20-B523-655BDD40D055}"/>
              </a:ext>
            </a:extLst>
          </p:cNvPr>
          <p:cNvSpPr txBox="1"/>
          <p:nvPr/>
        </p:nvSpPr>
        <p:spPr>
          <a:xfrm>
            <a:off x="2781398" y="4536919"/>
            <a:ext cx="12065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6BEBC-0E09-41DC-869D-F5AE9330EF96}"/>
              </a:ext>
            </a:extLst>
          </p:cNvPr>
          <p:cNvSpPr txBox="1"/>
          <p:nvPr/>
        </p:nvSpPr>
        <p:spPr>
          <a:xfrm>
            <a:off x="778128" y="2540778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8E7163-F8A3-4721-B2A0-5A1E1EE6FE0D}"/>
              </a:ext>
            </a:extLst>
          </p:cNvPr>
          <p:cNvSpPr txBox="1"/>
          <p:nvPr/>
        </p:nvSpPr>
        <p:spPr>
          <a:xfrm>
            <a:off x="2929351" y="2571622"/>
            <a:ext cx="8533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Reward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33068E-6CA6-4243-8638-6C86ACADDAFA}"/>
              </a:ext>
            </a:extLst>
          </p:cNvPr>
          <p:cNvSpPr txBox="1"/>
          <p:nvPr/>
        </p:nvSpPr>
        <p:spPr>
          <a:xfrm>
            <a:off x="2627952" y="4738510"/>
            <a:ext cx="157924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太空入侵者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(210×160×3)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67C44A-C905-4CB5-959E-45C34AF7DD07}"/>
              </a:ext>
            </a:extLst>
          </p:cNvPr>
          <p:cNvSpPr txBox="1"/>
          <p:nvPr/>
        </p:nvSpPr>
        <p:spPr>
          <a:xfrm>
            <a:off x="2961015" y="1221819"/>
            <a:ext cx="10405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728BAA-87A4-4B3D-99CB-D1ADF50F0CD3}"/>
              </a:ext>
            </a:extLst>
          </p:cNvPr>
          <p:cNvSpPr txBox="1"/>
          <p:nvPr/>
        </p:nvSpPr>
        <p:spPr>
          <a:xfrm>
            <a:off x="510856" y="2817777"/>
            <a:ext cx="15907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(210×160×3)</a:t>
            </a: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7295E93-82CB-47C0-A07D-3943F1FA7655}"/>
              </a:ext>
            </a:extLst>
          </p:cNvPr>
          <p:cNvGrpSpPr/>
          <p:nvPr/>
        </p:nvGrpSpPr>
        <p:grpSpPr>
          <a:xfrm>
            <a:off x="4985237" y="1971969"/>
            <a:ext cx="1108169" cy="504000"/>
            <a:chOff x="7360106" y="1712103"/>
            <a:chExt cx="1108169" cy="50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F37C01-8C0A-472B-B4C9-9D6EDA24B613}"/>
                </a:ext>
              </a:extLst>
            </p:cNvPr>
            <p:cNvSpPr/>
            <p:nvPr/>
          </p:nvSpPr>
          <p:spPr>
            <a:xfrm>
              <a:off x="7360106" y="1714673"/>
              <a:ext cx="104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D60761D3-25A6-4FDE-8DD5-027640F76D09}"/>
                </a:ext>
              </a:extLst>
            </p:cNvPr>
            <p:cNvSpPr/>
            <p:nvPr/>
          </p:nvSpPr>
          <p:spPr>
            <a:xfrm rot="16200000" flipH="1">
              <a:off x="8152234" y="1900062"/>
              <a:ext cx="504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249409-BEEF-4096-8E53-EEE892A05D4F}"/>
              </a:ext>
            </a:extLst>
          </p:cNvPr>
          <p:cNvGrpSpPr/>
          <p:nvPr/>
        </p:nvGrpSpPr>
        <p:grpSpPr>
          <a:xfrm rot="5400000">
            <a:off x="4586044" y="4527327"/>
            <a:ext cx="1611715" cy="1287488"/>
            <a:chOff x="7885759" y="2389089"/>
            <a:chExt cx="1611715" cy="12874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7FEAA59-9E62-44D7-85F9-A39BBA91E301}"/>
                </a:ext>
              </a:extLst>
            </p:cNvPr>
            <p:cNvSpPr/>
            <p:nvPr/>
          </p:nvSpPr>
          <p:spPr>
            <a:xfrm>
              <a:off x="7885759" y="2389089"/>
              <a:ext cx="1584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30D15844-9BB8-4D03-AB3B-E084F32B44A7}"/>
                </a:ext>
              </a:extLst>
            </p:cNvPr>
            <p:cNvSpPr/>
            <p:nvPr/>
          </p:nvSpPr>
          <p:spPr>
            <a:xfrm rot="16200000" flipH="1">
              <a:off x="8803433" y="2982536"/>
              <a:ext cx="126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E71D791-6A28-4B0C-ADB8-EE700F56B62C}"/>
              </a:ext>
            </a:extLst>
          </p:cNvPr>
          <p:cNvGrpSpPr/>
          <p:nvPr/>
        </p:nvGrpSpPr>
        <p:grpSpPr>
          <a:xfrm rot="10800000">
            <a:off x="926562" y="5141689"/>
            <a:ext cx="1198129" cy="835778"/>
            <a:chOff x="8696911" y="1714673"/>
            <a:chExt cx="1198129" cy="8357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7C130-4247-4E4D-B5D3-E79B6316A4DC}"/>
                </a:ext>
              </a:extLst>
            </p:cNvPr>
            <p:cNvSpPr/>
            <p:nvPr/>
          </p:nvSpPr>
          <p:spPr>
            <a:xfrm>
              <a:off x="8696911" y="1714673"/>
              <a:ext cx="115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2625FD94-20BD-4240-BF55-61D9348D0E18}"/>
                </a:ext>
              </a:extLst>
            </p:cNvPr>
            <p:cNvSpPr/>
            <p:nvPr/>
          </p:nvSpPr>
          <p:spPr>
            <a:xfrm rot="16200000" flipH="1">
              <a:off x="9416999" y="2072410"/>
              <a:ext cx="828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8088849-E8A3-456E-A192-7034023D5317}"/>
              </a:ext>
            </a:extLst>
          </p:cNvPr>
          <p:cNvGrpSpPr/>
          <p:nvPr/>
        </p:nvGrpSpPr>
        <p:grpSpPr>
          <a:xfrm rot="16200000">
            <a:off x="1265620" y="1645913"/>
            <a:ext cx="468826" cy="1114178"/>
            <a:chOff x="9199504" y="1796578"/>
            <a:chExt cx="468826" cy="11141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A031F1-FE57-440A-A82D-DED19DFAA40D}"/>
                </a:ext>
              </a:extLst>
            </p:cNvPr>
            <p:cNvSpPr/>
            <p:nvPr/>
          </p:nvSpPr>
          <p:spPr>
            <a:xfrm>
              <a:off x="9199504" y="1796578"/>
              <a:ext cx="432000" cy="543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8FDD47BC-81AB-4B29-B7D0-68EAF7F1643B}"/>
                </a:ext>
              </a:extLst>
            </p:cNvPr>
            <p:cNvSpPr/>
            <p:nvPr/>
          </p:nvSpPr>
          <p:spPr>
            <a:xfrm rot="16200000" flipH="1">
              <a:off x="9064289" y="2306715"/>
              <a:ext cx="1080000" cy="128082"/>
            </a:xfrm>
            <a:prstGeom prst="rightArrow">
              <a:avLst>
                <a:gd name="adj1" fmla="val 50000"/>
                <a:gd name="adj2" fmla="val 8705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2164A5A4-3AA3-41B4-B803-FCC648A32255}"/>
              </a:ext>
            </a:extLst>
          </p:cNvPr>
          <p:cNvSpPr/>
          <p:nvPr/>
        </p:nvSpPr>
        <p:spPr>
          <a:xfrm rot="5400000" flipH="1">
            <a:off x="3171064" y="4363590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B4D488C1-6C6F-469A-AAE4-62EB7BBB680C}"/>
              </a:ext>
            </a:extLst>
          </p:cNvPr>
          <p:cNvSpPr/>
          <p:nvPr/>
        </p:nvSpPr>
        <p:spPr>
          <a:xfrm rot="5400000" flipH="1">
            <a:off x="3191535" y="2371773"/>
            <a:ext cx="324000" cy="128082"/>
          </a:xfrm>
          <a:prstGeom prst="rightArrow">
            <a:avLst>
              <a:gd name="adj1" fmla="val 50000"/>
              <a:gd name="adj2" fmla="val 870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A01224-66E0-487A-98BA-96F95F7DA386}"/>
              </a:ext>
            </a:extLst>
          </p:cNvPr>
          <p:cNvGrpSpPr/>
          <p:nvPr/>
        </p:nvGrpSpPr>
        <p:grpSpPr>
          <a:xfrm>
            <a:off x="2195379" y="1497009"/>
            <a:ext cx="2589210" cy="771914"/>
            <a:chOff x="2211334" y="1689674"/>
            <a:chExt cx="2589210" cy="77191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5E04F47-2B9C-48BD-B19B-6D5529E67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744" y="1689674"/>
              <a:ext cx="208800" cy="212980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0EF45E2-7A47-448F-ACEB-876E8AD5B533}"/>
                </a:ext>
              </a:extLst>
            </p:cNvPr>
            <p:cNvGrpSpPr/>
            <p:nvPr/>
          </p:nvGrpSpPr>
          <p:grpSpPr>
            <a:xfrm>
              <a:off x="2211334" y="1689674"/>
              <a:ext cx="2587731" cy="771914"/>
              <a:chOff x="4310062" y="2762250"/>
              <a:chExt cx="3880753" cy="136535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13D4C53-6385-42DD-8FC2-7D4B503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0062" y="2762250"/>
                <a:ext cx="3571875" cy="13335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8DB681A-4FD1-48CB-84A9-FC8BAA154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6489" y="3143322"/>
                <a:ext cx="314326" cy="984283"/>
              </a:xfrm>
              <a:prstGeom prst="rect">
                <a:avLst/>
              </a:prstGeom>
            </p:spPr>
          </p:pic>
        </p:grp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712F178-E2C4-434A-84AD-5F376266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346" y="2984082"/>
            <a:ext cx="2318481" cy="57602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207D8DA7-A5B8-40E6-8171-66E744A5F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483" y="5014912"/>
            <a:ext cx="2181350" cy="1646302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B8F3E946-2C71-40D8-B4F0-CAA85A2927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50" y="3126410"/>
            <a:ext cx="2181600" cy="163046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6B154EC-898F-4BF7-9603-A33F4820AFC9}"/>
              </a:ext>
            </a:extLst>
          </p:cNvPr>
          <p:cNvGrpSpPr/>
          <p:nvPr/>
        </p:nvGrpSpPr>
        <p:grpSpPr>
          <a:xfrm>
            <a:off x="7680132" y="1055945"/>
            <a:ext cx="3920490" cy="5618992"/>
            <a:chOff x="7680132" y="1055945"/>
            <a:chExt cx="3920490" cy="5618992"/>
          </a:xfrm>
        </p:grpSpPr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B58FAF0A-F275-4589-9135-EB83D9D9A884}"/>
                </a:ext>
              </a:extLst>
            </p:cNvPr>
            <p:cNvSpPr txBox="1"/>
            <p:nvPr/>
          </p:nvSpPr>
          <p:spPr>
            <a:xfrm>
              <a:off x="8022462" y="1055945"/>
              <a:ext cx="325130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為什麼神經網路可以取代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？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133872B-B815-4B75-9C44-ED8BF203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82843" y="2147853"/>
              <a:ext cx="2450900" cy="1288035"/>
            </a:xfrm>
            <a:prstGeom prst="rect">
              <a:avLst/>
            </a:prstGeom>
          </p:spPr>
        </p:pic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5FE0E1-BF5B-4350-B4EB-50180EAD1A76}"/>
                </a:ext>
              </a:extLst>
            </p:cNvPr>
            <p:cNvSpPr txBox="1"/>
            <p:nvPr/>
          </p:nvSpPr>
          <p:spPr>
            <a:xfrm>
              <a:off x="8239649" y="1376906"/>
              <a:ext cx="281693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父母身高預測子女身高為例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915B9990-2264-4F4D-ABCD-A4D5AE0649BD}"/>
                </a:ext>
              </a:extLst>
            </p:cNvPr>
            <p:cNvSpPr txBox="1"/>
            <p:nvPr/>
          </p:nvSpPr>
          <p:spPr>
            <a:xfrm>
              <a:off x="8317562" y="1890406"/>
              <a:ext cx="193407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預測子女身高方程式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2AA5CC2C-784A-46D2-A9AF-4C1999A5E059}"/>
                </a:ext>
              </a:extLst>
            </p:cNvPr>
            <p:cNvSpPr txBox="1"/>
            <p:nvPr/>
          </p:nvSpPr>
          <p:spPr>
            <a:xfrm>
              <a:off x="8322647" y="3793664"/>
              <a:ext cx="2571288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子女身高預測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Q-table</a:t>
              </a:r>
            </a:p>
          </p:txBody>
        </p:sp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0905415B-B8CC-4D39-BD04-1846AE01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38334" y="4342426"/>
              <a:ext cx="2119117" cy="16463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文字方塊 102">
                  <a:extLst>
                    <a:ext uri="{FF2B5EF4-FFF2-40B4-BE49-F238E27FC236}">
                      <a16:creationId xmlns:a16="http://schemas.microsoft.com/office/drawing/2014/main" id="{883807D0-BC81-477F-AABA-D857EBAE0D4C}"/>
                    </a:ext>
                  </a:extLst>
                </p:cNvPr>
                <p:cNvSpPr txBox="1"/>
                <p:nvPr/>
              </p:nvSpPr>
              <p:spPr>
                <a:xfrm rot="5400000">
                  <a:off x="9411123" y="3370072"/>
                  <a:ext cx="394339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3000" i="1" smtClean="0">
                            <a:latin typeface="Cambria Math" panose="02040503050406030204" pitchFamily="18" charset="0"/>
                          </a:rPr>
                          <m:t>≅</m:t>
                        </m:r>
                      </m:oMath>
                    </m:oMathPara>
                  </a14:m>
                  <a:endParaRPr lang="zh-TW" altLang="en-US" sz="3000" dirty="0"/>
                </a:p>
              </p:txBody>
            </p:sp>
          </mc:Choice>
          <mc:Fallback>
            <p:sp>
              <p:nvSpPr>
                <p:cNvPr id="103" name="文字方塊 102">
                  <a:extLst>
                    <a:ext uri="{FF2B5EF4-FFF2-40B4-BE49-F238E27FC236}">
                      <a16:creationId xmlns:a16="http://schemas.microsoft.com/office/drawing/2014/main" id="{883807D0-BC81-477F-AABA-D857EBAE0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11123" y="3370072"/>
                  <a:ext cx="39433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BC20271D-43C8-4135-8189-3EF2FF5ABCB3}"/>
                </a:ext>
              </a:extLst>
            </p:cNvPr>
            <p:cNvSpPr txBox="1"/>
            <p:nvPr/>
          </p:nvSpPr>
          <p:spPr>
            <a:xfrm>
              <a:off x="7680132" y="4934744"/>
              <a:ext cx="80574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Env.</a:t>
              </a: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全部組合 </a:t>
              </a:r>
              <a:endParaRPr lang="en-US" altLang="zh-TW" sz="12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56F6BAA7-6DA0-4434-B37D-40A1B4016E76}"/>
                </a:ext>
              </a:extLst>
            </p:cNvPr>
            <p:cNvSpPr txBox="1"/>
            <p:nvPr/>
          </p:nvSpPr>
          <p:spPr>
            <a:xfrm>
              <a:off x="9826645" y="4134583"/>
              <a:ext cx="730806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rPr>
                <a:t>Action</a:t>
              </a:r>
              <a:endParaRPr lang="en-US" altLang="zh-TW" sz="1200" b="1" dirty="0">
                <a:solidFill>
                  <a:srgbClr val="0070C0"/>
                </a:solidFill>
                <a:latin typeface="Arial Narrow" panose="020B0606020202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1DB6D66B-3298-4E04-BEFB-7C76D337CA48}"/>
                </a:ext>
              </a:extLst>
            </p:cNvPr>
            <p:cNvSpPr txBox="1"/>
            <p:nvPr/>
          </p:nvSpPr>
          <p:spPr>
            <a:xfrm>
              <a:off x="7695606" y="6090162"/>
              <a:ext cx="390501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想像</a:t>
              </a:r>
              <a:r>
                <a:rPr lang="en-US" altLang="zh-TW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Q-table</a:t>
              </a: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可以壓縮成方程式，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而神經網路本質上是大量方程式的集合體</a:t>
              </a:r>
              <a:endPara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36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5228307" cy="430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非監督式學習 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&amp;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 監督式學習</a:t>
            </a:r>
            <a:endParaRPr lang="en-US" altLang="zh-TW" sz="1800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93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>
            <a:extLst>
              <a:ext uri="{FF2B5EF4-FFF2-40B4-BE49-F238E27FC236}">
                <a16:creationId xmlns:a16="http://schemas.microsoft.com/office/drawing/2014/main" id="{5F6A2B50-8E8B-455E-9C0C-BDAB1E55EC1D}"/>
              </a:ext>
            </a:extLst>
          </p:cNvPr>
          <p:cNvSpPr txBox="1"/>
          <p:nvPr/>
        </p:nvSpPr>
        <p:spPr>
          <a:xfrm>
            <a:off x="309524" y="1079153"/>
            <a:ext cx="8764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非監督式學習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zh-TW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目標變數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的資料集中，用演算法發掘</a:t>
            </a:r>
            <a:r>
              <a:rPr lang="zh-TW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隱藏模式和特殊分布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，如分群技術、異常偵測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8D36FF-6214-4C4D-A3BF-823D935033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38" y="1732441"/>
            <a:ext cx="5073945" cy="46529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B08AD-E797-49A7-871B-DC273A5F5B0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8CCAAE-EADC-4494-8342-CE23E21B9BD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545F56E-EA4C-4D04-8ECA-E581187033C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A57B97-4ACE-45B8-A789-F22D085FF60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0C0BA83-71D3-4219-A580-8E43C98472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04078F1-2BED-4F52-A7E4-059EC2811AC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FC1B118-2363-4444-B7F9-1A7F339D62F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561" y="1732441"/>
            <a:ext cx="5073945" cy="465292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非監督式學習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當資料沒有目標變數時，剖析資料中的分布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C87064-9E2B-43A6-9C6E-A4596EE103FA}"/>
              </a:ext>
            </a:extLst>
          </p:cNvPr>
          <p:cNvSpPr txBox="1"/>
          <p:nvPr/>
        </p:nvSpPr>
        <p:spPr>
          <a:xfrm>
            <a:off x="-868" y="3766516"/>
            <a:ext cx="81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每月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436EB20-FF68-4CA4-82BE-DBEEC865B650}"/>
              </a:ext>
            </a:extLst>
          </p:cNvPr>
          <p:cNvSpPr txBox="1"/>
          <p:nvPr/>
        </p:nvSpPr>
        <p:spPr>
          <a:xfrm>
            <a:off x="3051251" y="6401843"/>
            <a:ext cx="1076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商品定價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6C98ADD-CAE8-41EA-BF02-039DA2EC7E8F}"/>
              </a:ext>
            </a:extLst>
          </p:cNvPr>
          <p:cNvCxnSpPr>
            <a:cxnSpLocks/>
          </p:cNvCxnSpPr>
          <p:nvPr/>
        </p:nvCxnSpPr>
        <p:spPr>
          <a:xfrm flipV="1">
            <a:off x="1065439" y="1732441"/>
            <a:ext cx="0" cy="46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EDA404-97E5-4F61-9649-766387C6FEE9}"/>
              </a:ext>
            </a:extLst>
          </p:cNvPr>
          <p:cNvCxnSpPr>
            <a:cxnSpLocks/>
          </p:cNvCxnSpPr>
          <p:nvPr/>
        </p:nvCxnSpPr>
        <p:spPr>
          <a:xfrm>
            <a:off x="1052561" y="6369256"/>
            <a:ext cx="522589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4E1A4EF0-BC64-4F50-9CFC-0E69C0E6A710}"/>
              </a:ext>
            </a:extLst>
          </p:cNvPr>
          <p:cNvGrpSpPr/>
          <p:nvPr/>
        </p:nvGrpSpPr>
        <p:grpSpPr>
          <a:xfrm>
            <a:off x="1480123" y="1958701"/>
            <a:ext cx="1596763" cy="1458227"/>
            <a:chOff x="1480123" y="1958701"/>
            <a:chExt cx="1596763" cy="1458227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AC5D278-7560-4111-9463-D4632DD0037C}"/>
                </a:ext>
              </a:extLst>
            </p:cNvPr>
            <p:cNvSpPr/>
            <p:nvPr/>
          </p:nvSpPr>
          <p:spPr>
            <a:xfrm>
              <a:off x="1480123" y="2105025"/>
              <a:ext cx="1596763" cy="131190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7C117098-3A23-4E65-A3C6-8BBBFB862178}"/>
                </a:ext>
              </a:extLst>
            </p:cNvPr>
            <p:cNvGrpSpPr/>
            <p:nvPr/>
          </p:nvGrpSpPr>
          <p:grpSpPr>
            <a:xfrm>
              <a:off x="1801174" y="1958701"/>
              <a:ext cx="952482" cy="1063971"/>
              <a:chOff x="1801174" y="1958701"/>
              <a:chExt cx="952482" cy="1063971"/>
            </a:xfrm>
          </p:grpSpPr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F11FC7C3-78F1-40B6-908B-7B18120FE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1174" y="2443563"/>
                <a:ext cx="952482" cy="579109"/>
              </a:xfrm>
              <a:prstGeom prst="rect">
                <a:avLst/>
              </a:prstGeom>
            </p:spPr>
          </p:pic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6E7D75E-8C9C-4E39-93F9-94EF7B267E30}"/>
                  </a:ext>
                </a:extLst>
              </p:cNvPr>
              <p:cNvSpPr txBox="1"/>
              <p:nvPr/>
            </p:nvSpPr>
            <p:spPr>
              <a:xfrm>
                <a:off x="1869016" y="1958701"/>
                <a:ext cx="81678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餅乾</a:t>
                </a:r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A173DD9-6DCC-4538-9655-C5E828476E9E}"/>
              </a:ext>
            </a:extLst>
          </p:cNvPr>
          <p:cNvGrpSpPr/>
          <p:nvPr/>
        </p:nvGrpSpPr>
        <p:grpSpPr>
          <a:xfrm>
            <a:off x="1617448" y="3456189"/>
            <a:ext cx="1349590" cy="1324892"/>
            <a:chOff x="1617448" y="3456189"/>
            <a:chExt cx="1349590" cy="132489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F5C8B56-FCD1-4293-9D4B-1C02E03BF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22" b="92000" l="9778" r="89778">
                          <a14:foregroundMark x1="19111" y1="92000" x2="76889" y2="90667"/>
                          <a14:foregroundMark x1="18222" y1="16444" x2="22667" y2="16444"/>
                          <a14:foregroundMark x1="17333" y1="8889" x2="15556" y2="10222"/>
                          <a14:foregroundMark x1="15111" y1="8889" x2="32444" y2="8000"/>
                          <a14:foregroundMark x1="32444" y1="9778" x2="33333" y2="18222"/>
                          <a14:foregroundMark x1="34222" y1="8889" x2="34222" y2="21778"/>
                          <a14:foregroundMark x1="73778" y1="8444" x2="79111" y2="8889"/>
                          <a14:foregroundMark x1="74222" y1="8889" x2="78667" y2="8000"/>
                          <a14:foregroundMark x1="35111" y1="7556" x2="35111" y2="7556"/>
                          <a14:foregroundMark x1="31556" y1="7111" x2="31556" y2="7111"/>
                          <a14:foregroundMark x1="28889" y1="6222" x2="28889" y2="6222"/>
                          <a14:foregroundMark x1="24889" y1="6667" x2="24889" y2="6667"/>
                          <a14:foregroundMark x1="24444" y1="5778" x2="24444" y2="5778"/>
                          <a14:foregroundMark x1="21333" y1="5778" x2="21333" y2="5778"/>
                          <a14:foregroundMark x1="18667" y1="6222" x2="18667" y2="6222"/>
                          <a14:foregroundMark x1="14222" y1="20444" x2="14222" y2="20444"/>
                          <a14:foregroundMark x1="13778" y1="21333" x2="13778" y2="21333"/>
                          <a14:foregroundMark x1="13778" y1="23556" x2="13778" y2="23556"/>
                          <a14:foregroundMark x1="12889" y1="22667" x2="12889" y2="22667"/>
                          <a14:foregroundMark x1="13778" y1="23556" x2="13778" y2="23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352" y="3889679"/>
              <a:ext cx="666809" cy="66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BC665D2-BA38-4655-A8EF-C67A807035F5}"/>
                </a:ext>
              </a:extLst>
            </p:cNvPr>
            <p:cNvSpPr/>
            <p:nvPr/>
          </p:nvSpPr>
          <p:spPr>
            <a:xfrm>
              <a:off x="1617448" y="3594013"/>
              <a:ext cx="1349590" cy="1187068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2391F3B4-FB93-41CF-91D9-FC645DD2DDEF}"/>
                </a:ext>
              </a:extLst>
            </p:cNvPr>
            <p:cNvSpPr txBox="1"/>
            <p:nvPr/>
          </p:nvSpPr>
          <p:spPr>
            <a:xfrm>
              <a:off x="1869016" y="3456189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日用品</a:t>
              </a: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86F87A4D-C16E-4DAB-85BE-7CAC8DA222B6}"/>
              </a:ext>
            </a:extLst>
          </p:cNvPr>
          <p:cNvGrpSpPr/>
          <p:nvPr/>
        </p:nvGrpSpPr>
        <p:grpSpPr>
          <a:xfrm>
            <a:off x="2997707" y="3315289"/>
            <a:ext cx="1305346" cy="1465792"/>
            <a:chOff x="2997707" y="3315289"/>
            <a:chExt cx="1305346" cy="1465792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2738F97C-7E17-46B2-938B-BBB30D79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350" b="95323" l="10000" r="90000">
                          <a14:foregroundMark x1="37857" y1="9131" x2="25000" y2="35412"/>
                          <a14:foregroundMark x1="43571" y1="8463" x2="72857" y2="38753"/>
                          <a14:foregroundMark x1="64286" y1="10245" x2="64286" y2="10245"/>
                          <a14:foregroundMark x1="52143" y1="7795" x2="52143" y2="7795"/>
                          <a14:foregroundMark x1="40000" y1="83073" x2="70714" y2="86192"/>
                          <a14:foregroundMark x1="40000" y1="91982" x2="40000" y2="91982"/>
                          <a14:foregroundMark x1="37857" y1="92650" x2="66429" y2="95323"/>
                          <a14:foregroundMark x1="12857" y1="33408" x2="12857" y2="33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28123" y="3688331"/>
              <a:ext cx="242491" cy="777703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7ACFD5F-1870-4419-9456-18A4FE3B381B}"/>
                </a:ext>
              </a:extLst>
            </p:cNvPr>
            <p:cNvSpPr/>
            <p:nvPr/>
          </p:nvSpPr>
          <p:spPr>
            <a:xfrm>
              <a:off x="2997707" y="3469178"/>
              <a:ext cx="1305346" cy="131190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33DF4363-C876-400E-8B22-EB64C7EB49ED}"/>
                </a:ext>
              </a:extLst>
            </p:cNvPr>
            <p:cNvSpPr txBox="1"/>
            <p:nvPr/>
          </p:nvSpPr>
          <p:spPr>
            <a:xfrm>
              <a:off x="3257113" y="3315289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保養品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35F33E8-8295-46DA-B57D-E3E4C05BCE8C}"/>
              </a:ext>
            </a:extLst>
          </p:cNvPr>
          <p:cNvGrpSpPr/>
          <p:nvPr/>
        </p:nvGrpSpPr>
        <p:grpSpPr>
          <a:xfrm>
            <a:off x="4333722" y="4620008"/>
            <a:ext cx="1486797" cy="1611112"/>
            <a:chOff x="4333722" y="4620008"/>
            <a:chExt cx="1486797" cy="16111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E5176C-0148-48E2-AF81-FA8DE6550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788" y="5046981"/>
              <a:ext cx="763072" cy="7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0EE9FA-D28B-49C2-B7D8-D087567890BD}"/>
                </a:ext>
              </a:extLst>
            </p:cNvPr>
            <p:cNvSpPr/>
            <p:nvPr/>
          </p:nvSpPr>
          <p:spPr>
            <a:xfrm>
              <a:off x="4333722" y="4781081"/>
              <a:ext cx="1486797" cy="1450039"/>
            </a:xfrm>
            <a:prstGeom prst="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EDDF6B9-4796-43AA-B2DE-2C270C1995BA}"/>
                </a:ext>
              </a:extLst>
            </p:cNvPr>
            <p:cNvSpPr txBox="1"/>
            <p:nvPr/>
          </p:nvSpPr>
          <p:spPr>
            <a:xfrm>
              <a:off x="4673930" y="4620008"/>
              <a:ext cx="816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奢侈品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17DE604-74F9-4D55-ADBE-3C8567CC9421}"/>
              </a:ext>
            </a:extLst>
          </p:cNvPr>
          <p:cNvGrpSpPr/>
          <p:nvPr/>
        </p:nvGrpSpPr>
        <p:grpSpPr>
          <a:xfrm>
            <a:off x="1721778" y="1664869"/>
            <a:ext cx="3808620" cy="4447953"/>
            <a:chOff x="6968031" y="1533815"/>
            <a:chExt cx="3808620" cy="444795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7FFE6CF-A827-4C01-8005-5CE6E514A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68031" y="1802397"/>
              <a:ext cx="3808620" cy="4179371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C8F4280-5E94-4490-8C7D-CC42B5F97388}"/>
                </a:ext>
              </a:extLst>
            </p:cNvPr>
            <p:cNvSpPr txBox="1"/>
            <p:nvPr/>
          </p:nvSpPr>
          <p:spPr>
            <a:xfrm>
              <a:off x="7772844" y="1533815"/>
              <a:ext cx="19856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這些到底是甚麼商品？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8837368-6EEE-4F95-B418-0771379967D6}"/>
              </a:ext>
            </a:extLst>
          </p:cNvPr>
          <p:cNvGrpSpPr/>
          <p:nvPr/>
        </p:nvGrpSpPr>
        <p:grpSpPr>
          <a:xfrm>
            <a:off x="6158171" y="1840846"/>
            <a:ext cx="5986606" cy="4450484"/>
            <a:chOff x="6158171" y="1840846"/>
            <a:chExt cx="5986606" cy="445048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7CE065-CC76-422F-8330-57DF9BE18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606" y="5088827"/>
              <a:ext cx="4060196" cy="1055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AFE9B94-263E-400C-8993-1E66E6287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541189" y="2399801"/>
              <a:ext cx="5496583" cy="1666915"/>
            </a:xfrm>
            <a:prstGeom prst="rect">
              <a:avLst/>
            </a:prstGeom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E6452588-00F7-4A86-8CC8-379497F0715C}"/>
                </a:ext>
              </a:extLst>
            </p:cNvPr>
            <p:cNvSpPr txBox="1"/>
            <p:nvPr/>
          </p:nvSpPr>
          <p:spPr>
            <a:xfrm>
              <a:off x="6784381" y="2229678"/>
              <a:ext cx="11277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獨立女性</a:t>
              </a: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57FD307F-CF92-4506-BDDB-E6514BCC1FD6}"/>
                </a:ext>
              </a:extLst>
            </p:cNvPr>
            <p:cNvSpPr txBox="1"/>
            <p:nvPr/>
          </p:nvSpPr>
          <p:spPr>
            <a:xfrm>
              <a:off x="7889972" y="2229678"/>
              <a:ext cx="976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焦頭爛額</a:t>
              </a: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FB9A7919-0BE3-4304-A9D4-5B2EFA7B3761}"/>
                </a:ext>
              </a:extLst>
            </p:cNvPr>
            <p:cNvSpPr txBox="1"/>
            <p:nvPr/>
          </p:nvSpPr>
          <p:spPr>
            <a:xfrm>
              <a:off x="8923437" y="2229678"/>
              <a:ext cx="9110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家后</a:t>
              </a: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F52A535E-F1BE-43AA-A34A-5D21663ED7EE}"/>
                </a:ext>
              </a:extLst>
            </p:cNvPr>
            <p:cNvSpPr txBox="1"/>
            <p:nvPr/>
          </p:nvSpPr>
          <p:spPr>
            <a:xfrm>
              <a:off x="9943692" y="2235681"/>
              <a:ext cx="1026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自在中年婦女</a:t>
              </a: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03928289-1FFC-40F8-8017-469CD77E98F1}"/>
                </a:ext>
              </a:extLst>
            </p:cNvPr>
            <p:cNvSpPr txBox="1"/>
            <p:nvPr/>
          </p:nvSpPr>
          <p:spPr>
            <a:xfrm>
              <a:off x="11035953" y="2235681"/>
              <a:ext cx="9110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004E9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家族核心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07439A2-8EC6-4B23-B360-8EEA6BCC6CAA}"/>
                </a:ext>
              </a:extLst>
            </p:cNvPr>
            <p:cNvSpPr/>
            <p:nvPr/>
          </p:nvSpPr>
          <p:spPr>
            <a:xfrm>
              <a:off x="6697816" y="2021983"/>
              <a:ext cx="5446961" cy="209925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EAAE0356-9200-4AAB-819E-7C9895815AAC}"/>
                </a:ext>
              </a:extLst>
            </p:cNvPr>
            <p:cNvSpPr txBox="1"/>
            <p:nvPr/>
          </p:nvSpPr>
          <p:spPr>
            <a:xfrm>
              <a:off x="6158171" y="1840846"/>
              <a:ext cx="2972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客戶分群 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Tesco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女性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Lifestyle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客群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7B5C9DC-1369-4DD1-B90A-90BBACD2CB09}"/>
                </a:ext>
              </a:extLst>
            </p:cNvPr>
            <p:cNvSpPr/>
            <p:nvPr/>
          </p:nvSpPr>
          <p:spPr>
            <a:xfrm>
              <a:off x="6697816" y="4861776"/>
              <a:ext cx="4338137" cy="142955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D140C5AE-1337-426B-B31E-7E4BF9AB8ACB}"/>
                </a:ext>
              </a:extLst>
            </p:cNvPr>
            <p:cNvSpPr txBox="1"/>
            <p:nvPr/>
          </p:nvSpPr>
          <p:spPr>
            <a:xfrm>
              <a:off x="6304102" y="4707887"/>
              <a:ext cx="212836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異常偵測 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晶圓瑕疵檢驗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0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監督式學習 </a:t>
            </a:r>
            <a:r>
              <a:rPr lang="zh-TW" altLang="en-US" sz="1800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有了目標變數後，利用演算法預測狀態機率</a:t>
            </a:r>
            <a:endParaRPr lang="zh-TW" altLang="en-US" sz="1800" b="1" dirty="0">
              <a:solidFill>
                <a:srgbClr val="0070C0"/>
              </a:solidFill>
              <a:effectLst>
                <a:glow rad="127000">
                  <a:prstClr val="white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80C6AB5-AC87-4B7A-B3A9-E1966DE4DA5D}"/>
              </a:ext>
            </a:extLst>
          </p:cNvPr>
          <p:cNvGrpSpPr/>
          <p:nvPr/>
        </p:nvGrpSpPr>
        <p:grpSpPr>
          <a:xfrm>
            <a:off x="482601" y="2523943"/>
            <a:ext cx="4762499" cy="2826245"/>
            <a:chOff x="5610226" y="1179280"/>
            <a:chExt cx="4762499" cy="282624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5CB72B9-4D4F-4717-A04E-F5F87A83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226" y="3233099"/>
              <a:ext cx="4762499" cy="772426"/>
            </a:xfrm>
            <a:prstGeom prst="rect">
              <a:avLst/>
            </a:prstGeom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4B76D71-3DA9-40C8-BFDF-77C403162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5789" y="1179280"/>
              <a:ext cx="2651372" cy="198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1BE50F8-0D77-4C9C-AD9F-C98191DF1846}"/>
              </a:ext>
            </a:extLst>
          </p:cNvPr>
          <p:cNvGrpSpPr/>
          <p:nvPr/>
        </p:nvGrpSpPr>
        <p:grpSpPr>
          <a:xfrm>
            <a:off x="482600" y="2354870"/>
            <a:ext cx="4762500" cy="3829359"/>
            <a:chOff x="482600" y="2316770"/>
            <a:chExt cx="4762500" cy="382935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06E94BB-36FF-482C-B267-0AB253B8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00" y="2316770"/>
              <a:ext cx="4762500" cy="300453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78B641-904D-4181-8FAC-26B6352EFAA6}"/>
                </a:ext>
              </a:extLst>
            </p:cNvPr>
            <p:cNvSpPr/>
            <p:nvPr/>
          </p:nvSpPr>
          <p:spPr>
            <a:xfrm>
              <a:off x="2746750" y="3167809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AD9B755-6A43-4C12-9C44-03CEAC116398}"/>
                </a:ext>
              </a:extLst>
            </p:cNvPr>
            <p:cNvSpPr txBox="1"/>
            <p:nvPr/>
          </p:nvSpPr>
          <p:spPr>
            <a:xfrm>
              <a:off x="2822575" y="3141599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女性？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26138D0-ED7A-4342-8C39-BAA9F9E2CFBE}"/>
                </a:ext>
              </a:extLst>
            </p:cNvPr>
            <p:cNvSpPr/>
            <p:nvPr/>
          </p:nvSpPr>
          <p:spPr>
            <a:xfrm>
              <a:off x="1533900" y="3625233"/>
              <a:ext cx="6568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2C4FD2E3-4594-41BE-8412-E8FACFDB422E}"/>
                </a:ext>
              </a:extLst>
            </p:cNvPr>
            <p:cNvSpPr txBox="1"/>
            <p:nvPr/>
          </p:nvSpPr>
          <p:spPr>
            <a:xfrm>
              <a:off x="1597025" y="3609453"/>
              <a:ext cx="53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成人？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F4C74FC-2E66-4358-BBF8-E5DF6082B2E6}"/>
                </a:ext>
              </a:extLst>
            </p:cNvPr>
            <p:cNvSpPr/>
            <p:nvPr/>
          </p:nvSpPr>
          <p:spPr>
            <a:xfrm>
              <a:off x="2083175" y="4160758"/>
              <a:ext cx="73940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1622122F-8BA0-4860-8315-C978497C4387}"/>
                </a:ext>
              </a:extLst>
            </p:cNvPr>
            <p:cNvSpPr txBox="1"/>
            <p:nvPr/>
          </p:nvSpPr>
          <p:spPr>
            <a:xfrm>
              <a:off x="2005575" y="4128896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BB97938-4838-4194-B636-C310AE1D2F68}"/>
                </a:ext>
              </a:extLst>
            </p:cNvPr>
            <p:cNvSpPr/>
            <p:nvPr/>
          </p:nvSpPr>
          <p:spPr>
            <a:xfrm>
              <a:off x="3917950" y="3635662"/>
              <a:ext cx="742950" cy="193802"/>
            </a:xfrm>
            <a:prstGeom prst="rect">
              <a:avLst/>
            </a:prstGeom>
            <a:solidFill>
              <a:srgbClr val="E37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9E6B64E-27F6-4FD7-9892-A4CAFAEB33AA}"/>
                </a:ext>
              </a:extLst>
            </p:cNvPr>
            <p:cNvSpPr txBox="1"/>
            <p:nvPr/>
          </p:nvSpPr>
          <p:spPr>
            <a:xfrm>
              <a:off x="3842125" y="3609453"/>
              <a:ext cx="894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三等艙乘客？</a:t>
              </a: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EF367C9-676B-4D05-ACD8-56BD70CAF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3787" y="5350188"/>
              <a:ext cx="612775" cy="79594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2BC5605-040A-4763-A45E-C2431476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1167" y="5347169"/>
              <a:ext cx="603933" cy="795600"/>
            </a:xfrm>
            <a:prstGeom prst="rect">
              <a:avLst/>
            </a:prstGeom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A1B9F86-1A07-4467-88A9-3CA717A493C5}"/>
              </a:ext>
            </a:extLst>
          </p:cNvPr>
          <p:cNvSpPr txBox="1"/>
          <p:nvPr/>
        </p:nvSpPr>
        <p:spPr>
          <a:xfrm>
            <a:off x="309524" y="1079153"/>
            <a:ext cx="5273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監督式學習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透過已</a:t>
            </a:r>
            <a:r>
              <a:rPr lang="zh-TW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標註目標變數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的資料集，來預測</a:t>
            </a:r>
            <a:r>
              <a:rPr lang="zh-TW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發生的機率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184DDA0-A27E-4FB2-B885-C218215439C6}"/>
              </a:ext>
            </a:extLst>
          </p:cNvPr>
          <p:cNvGrpSpPr/>
          <p:nvPr/>
        </p:nvGrpSpPr>
        <p:grpSpPr>
          <a:xfrm>
            <a:off x="6393746" y="1829233"/>
            <a:ext cx="5480754" cy="4909143"/>
            <a:chOff x="6393746" y="1829233"/>
            <a:chExt cx="5480754" cy="4909143"/>
          </a:xfrm>
        </p:grpSpPr>
        <p:pic>
          <p:nvPicPr>
            <p:cNvPr id="2054" name="Picture 6" descr="Logistic Regression in Machine Learning">
              <a:extLst>
                <a:ext uri="{FF2B5EF4-FFF2-40B4-BE49-F238E27FC236}">
                  <a16:creationId xmlns:a16="http://schemas.microsoft.com/office/drawing/2014/main" id="{925D4767-EE49-4307-A11D-4C0892DD0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909" y="2205986"/>
              <a:ext cx="2088780" cy="125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0B2CC45E-862A-446D-8A1C-19F4A1A8C039}"/>
                </a:ext>
              </a:extLst>
            </p:cNvPr>
            <p:cNvSpPr txBox="1"/>
            <p:nvPr/>
          </p:nvSpPr>
          <p:spPr>
            <a:xfrm>
              <a:off x="7838161" y="2230413"/>
              <a:ext cx="5633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違約</a:t>
              </a: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DA09D23-5F47-49F3-87DE-742133A5E0B6}"/>
                </a:ext>
              </a:extLst>
            </p:cNvPr>
            <p:cNvSpPr txBox="1"/>
            <p:nvPr/>
          </p:nvSpPr>
          <p:spPr>
            <a:xfrm>
              <a:off x="6758661" y="3124423"/>
              <a:ext cx="576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不違約</a:t>
              </a:r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4BB31F4-6E3A-47A8-9348-F63ABCD07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04925" y="3953991"/>
              <a:ext cx="2659724" cy="2481476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15031A2C-68C9-4B24-9B95-DA88971DA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64649" y="3953991"/>
              <a:ext cx="2558157" cy="2429060"/>
            </a:xfrm>
            <a:prstGeom prst="rect">
              <a:avLst/>
            </a:prstGeom>
          </p:spPr>
        </p:pic>
        <p:pic>
          <p:nvPicPr>
            <p:cNvPr id="28" name="Picture 6" descr="Logistic Regression in Machine Learning">
              <a:extLst>
                <a:ext uri="{FF2B5EF4-FFF2-40B4-BE49-F238E27FC236}">
                  <a16:creationId xmlns:a16="http://schemas.microsoft.com/office/drawing/2014/main" id="{D45A6784-4C8C-451D-8C95-67BCF25FC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7678" y="2205986"/>
              <a:ext cx="2088780" cy="125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5B98759-B499-476E-8E25-D431B6BF4FF8}"/>
                </a:ext>
              </a:extLst>
            </p:cNvPr>
            <p:cNvSpPr txBox="1"/>
            <p:nvPr/>
          </p:nvSpPr>
          <p:spPr>
            <a:xfrm>
              <a:off x="10616930" y="2230413"/>
              <a:ext cx="5633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申購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A0891EC-29CA-4EA5-B13C-B7CC05638D7A}"/>
                </a:ext>
              </a:extLst>
            </p:cNvPr>
            <p:cNvSpPr txBox="1"/>
            <p:nvPr/>
          </p:nvSpPr>
          <p:spPr>
            <a:xfrm>
              <a:off x="9537430" y="3124423"/>
              <a:ext cx="576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不申購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E95A5A8-1404-4423-B81B-89284B4AC7D5}"/>
                </a:ext>
              </a:extLst>
            </p:cNvPr>
            <p:cNvSpPr txBox="1"/>
            <p:nvPr/>
          </p:nvSpPr>
          <p:spPr>
            <a:xfrm>
              <a:off x="6393746" y="6522932"/>
              <a:ext cx="34006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※</a:t>
              </a:r>
              <a:r>
                <a:rPr lang="zh-TW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微軟正黑體" panose="020B0604030504040204" pitchFamily="34" charset="-120"/>
                </a:rPr>
                <a:t> </a:t>
              </a:r>
              <a:r>
                <a:rPr lang="zh-TW" altLang="en-US" sz="800" b="0" i="0" dirty="0">
                  <a:solidFill>
                    <a:srgbClr val="242424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情感分析</a:t>
              </a:r>
              <a:r>
                <a:rPr lang="zh-TW" altLang="en-US" sz="800" dirty="0">
                  <a:solidFill>
                    <a:srgbClr val="24242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線上演示</a:t>
              </a:r>
              <a:r>
                <a:rPr lang="zh-TW" altLang="en-US" sz="800" b="0" i="0" dirty="0">
                  <a:solidFill>
                    <a:srgbClr val="242424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800" b="0" i="0" dirty="0">
                  <a:solidFill>
                    <a:srgbClr val="242424"/>
                  </a:solidFill>
                  <a:effectLst/>
                  <a:latin typeface="+mj-lt"/>
                  <a:ea typeface="微軟正黑體" panose="020B0604030504040204" pitchFamily="34" charset="-120"/>
                </a:rPr>
                <a:t>https://hanlp.hankcs.com/demos/sentiment.html</a:t>
              </a:r>
              <a:endPara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5AD6D59-2B69-4233-8C50-EAAE061E5D2C}"/>
                </a:ext>
              </a:extLst>
            </p:cNvPr>
            <p:cNvSpPr/>
            <p:nvPr/>
          </p:nvSpPr>
          <p:spPr>
            <a:xfrm>
              <a:off x="6453686" y="2012063"/>
              <a:ext cx="5130859" cy="153465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3C17E791-8659-41B1-BAE4-8012601DFF38}"/>
                </a:ext>
              </a:extLst>
            </p:cNvPr>
            <p:cNvSpPr txBox="1"/>
            <p:nvPr/>
          </p:nvSpPr>
          <p:spPr>
            <a:xfrm>
              <a:off x="6604925" y="1845793"/>
              <a:ext cx="21812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信用評分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-B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score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評分卡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8A51706-CBBC-4731-B242-6D4CB0CDEFE6}"/>
                </a:ext>
              </a:extLst>
            </p:cNvPr>
            <p:cNvSpPr txBox="1"/>
            <p:nvPr/>
          </p:nvSpPr>
          <p:spPr>
            <a:xfrm>
              <a:off x="9421523" y="1829233"/>
              <a:ext cx="20458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產品銷售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基金需求預測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FBDF626-9595-4C0F-B53A-1B57C2B7B758}"/>
                </a:ext>
              </a:extLst>
            </p:cNvPr>
            <p:cNvSpPr/>
            <p:nvPr/>
          </p:nvSpPr>
          <p:spPr>
            <a:xfrm>
              <a:off x="6460961" y="3765523"/>
              <a:ext cx="5413539" cy="266994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3E61DC87-EC13-44CE-9852-0EC171D65825}"/>
                </a:ext>
              </a:extLst>
            </p:cNvPr>
            <p:cNvSpPr txBox="1"/>
            <p:nvPr/>
          </p:nvSpPr>
          <p:spPr>
            <a:xfrm>
              <a:off x="6590627" y="3630487"/>
              <a:ext cx="214697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自然語言應用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文章情緒*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8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EC5BE827-32FA-4A87-9DD6-30D5BEA55EE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4" y="1867502"/>
            <a:ext cx="5760000" cy="3739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BF3B0-2220-4352-9564-9DDF01FDCF8C}"/>
              </a:ext>
            </a:extLst>
          </p:cNvPr>
          <p:cNvSpPr txBox="1"/>
          <p:nvPr/>
        </p:nvSpPr>
        <p:spPr>
          <a:xfrm>
            <a:off x="4279209" y="1147585"/>
            <a:ext cx="4204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育兒？*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來看看印度工程師開發的嬰兒哭聲分類器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A214C7-8FF3-4E36-A118-567442F971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50" y="1867502"/>
            <a:ext cx="5760000" cy="3739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698633E-98D2-4B95-9E77-CEAFDE8EBF69}"/>
              </a:ext>
            </a:extLst>
          </p:cNvPr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監督式學習 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各種感知型任務也屬於監督式學習</a:t>
            </a:r>
            <a:endParaRPr lang="zh-TW" altLang="en-US" sz="1800" b="1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C2951EE-A6C3-4233-8121-FE8696EFE2B5}"/>
              </a:ext>
            </a:extLst>
          </p:cNvPr>
          <p:cNvSpPr txBox="1"/>
          <p:nvPr/>
        </p:nvSpPr>
        <p:spPr>
          <a:xfrm>
            <a:off x="0" y="6516966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※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Translating baby sounds using Google AI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：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https://www.youtube.com/watch?v=BvXXgcBSCXY&amp;ab_channel=GoogleCloudTech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66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73973" y="188914"/>
            <a:ext cx="9260259" cy="66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TW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1.</a:t>
            </a:r>
            <a:r>
              <a:rPr lang="zh-TW" altLang="en-US" sz="2800" b="1" dirty="0">
                <a:solidFill>
                  <a:srgbClr val="0070C0"/>
                </a:solidFill>
                <a:effectLst>
                  <a:glow rad="127000">
                    <a:prstClr val="white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這兩種類型還不夠嗎？為什麼還要強化式學習？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3ECB00-E54A-4700-9E28-2DC3980012A6}"/>
              </a:ext>
            </a:extLst>
          </p:cNvPr>
          <p:cNvSpPr txBox="1"/>
          <p:nvPr/>
        </p:nvSpPr>
        <p:spPr>
          <a:xfrm>
            <a:off x="2000864" y="1583715"/>
            <a:ext cx="2780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沒有訓練任務所需的資料？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59C438-4A7D-486E-B36D-582219625A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5" y="2960237"/>
            <a:ext cx="2072097" cy="1263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E1BFA2-9EB7-43EC-8D93-B65CE5AF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87" y="2960237"/>
            <a:ext cx="1789113" cy="17019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49E79A4-9969-4E2F-B4F2-046399FB2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5" y="4355011"/>
            <a:ext cx="2070100" cy="126478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F372D6-4171-458D-B2EC-6B9296686D75}"/>
              </a:ext>
            </a:extLst>
          </p:cNvPr>
          <p:cNvSpPr txBox="1"/>
          <p:nvPr/>
        </p:nvSpPr>
        <p:spPr>
          <a:xfrm>
            <a:off x="1241081" y="2652460"/>
            <a:ext cx="102620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電玩遊戲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757CF7-0785-4DAF-BE38-0DC5B1C110CA}"/>
              </a:ext>
            </a:extLst>
          </p:cNvPr>
          <p:cNvSpPr txBox="1"/>
          <p:nvPr/>
        </p:nvSpPr>
        <p:spPr>
          <a:xfrm>
            <a:off x="4112982" y="2652460"/>
            <a:ext cx="102620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棋類競技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8065332-6BBF-4C6E-AD19-5F91F11DD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110" y="2960237"/>
            <a:ext cx="2298935" cy="16192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F1FB5D0-7904-4B53-BB4A-F8C56B9A5148}"/>
              </a:ext>
            </a:extLst>
          </p:cNvPr>
          <p:cNvSpPr txBox="1"/>
          <p:nvPr/>
        </p:nvSpPr>
        <p:spPr>
          <a:xfrm>
            <a:off x="6887932" y="2660033"/>
            <a:ext cx="102620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自動駕駛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FDE0397-6507-4188-9E1B-B3EC2094A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2450" y="2960237"/>
            <a:ext cx="1981200" cy="229819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42B968-3A91-43F5-8097-1EDAEFE1F2DC}"/>
              </a:ext>
            </a:extLst>
          </p:cNvPr>
          <p:cNvSpPr txBox="1"/>
          <p:nvPr/>
        </p:nvSpPr>
        <p:spPr>
          <a:xfrm>
            <a:off x="9878782" y="2652460"/>
            <a:ext cx="124006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機器人動作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322E95F-89C7-4503-9103-62D454694882}"/>
              </a:ext>
            </a:extLst>
          </p:cNvPr>
          <p:cNvSpPr txBox="1"/>
          <p:nvPr/>
        </p:nvSpPr>
        <p:spPr>
          <a:xfrm>
            <a:off x="6750664" y="1578099"/>
            <a:ext cx="3923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人類知識建立的資料一定是最佳解嗎？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軟正黑體" panose="020B0604030504040204" pitchFamily="34" charset="-120"/>
              </a:rPr>
              <a:t>AlphoGo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的棋路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889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1253361" y="2952710"/>
            <a:ext cx="1264294" cy="660950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indent="0"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TW" altLang="en-US" sz="3200" b="1" dirty="0">
                <a:solidFill>
                  <a:schemeClr val="bg1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議程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496B9-7B7B-4ABD-9322-ED39235F60DA}"/>
              </a:ext>
            </a:extLst>
          </p:cNvPr>
          <p:cNvSpPr/>
          <p:nvPr/>
        </p:nvSpPr>
        <p:spPr>
          <a:xfrm>
            <a:off x="4923245" y="1582597"/>
            <a:ext cx="6106705" cy="4246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前言</a:t>
            </a: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. </a:t>
            </a: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人工智慧是甚麼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機器學習兩大類型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強化學習訓練架構</a:t>
            </a:r>
            <a:b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</a:br>
            <a:r>
              <a:rPr lang="zh-TW" altLang="en-US" sz="1800" b="1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認識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Environment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、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Agent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、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Action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、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Reward</a:t>
            </a:r>
            <a:r>
              <a:rPr lang="zh-TW" altLang="en-US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、</a:t>
            </a:r>
            <a:r>
              <a:rPr lang="en-US" altLang="zh-TW" sz="1800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State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Deep Q-Learning</a:t>
            </a:r>
          </a:p>
          <a:p>
            <a:pPr marL="514350" indent="-514350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sz="2000" b="1" dirty="0">
                <a:solidFill>
                  <a:srgbClr val="0070C0"/>
                </a:solidFill>
                <a:effectLst/>
                <a:latin typeface="+mj-ea"/>
                <a:ea typeface="+mj-ea"/>
                <a:cs typeface="Tahoma" panose="020B0604030504040204" pitchFamily="34" charset="0"/>
              </a:rPr>
              <a:t>強化學習演進與機器學習資源</a:t>
            </a:r>
            <a:endParaRPr lang="en-US" altLang="zh-TW" sz="2000" b="1" dirty="0">
              <a:solidFill>
                <a:srgbClr val="0070C0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A7C7B9-01BB-4C80-B12E-F3D67AED6E54}"/>
              </a:ext>
            </a:extLst>
          </p:cNvPr>
          <p:cNvSpPr/>
          <p:nvPr/>
        </p:nvSpPr>
        <p:spPr>
          <a:xfrm>
            <a:off x="0" y="708837"/>
            <a:ext cx="12191999" cy="531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736E4-FB02-47A4-AD70-9B2A9CFC6176}"/>
              </a:ext>
            </a:extLst>
          </p:cNvPr>
          <p:cNvSpPr/>
          <p:nvPr/>
        </p:nvSpPr>
        <p:spPr>
          <a:xfrm>
            <a:off x="1" y="-19875"/>
            <a:ext cx="3771014" cy="6858000"/>
          </a:xfrm>
          <a:prstGeom prst="rect">
            <a:avLst/>
          </a:prstGeom>
          <a:solidFill>
            <a:srgbClr val="00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4FE41-831E-4C78-915C-1382AD5843D4}"/>
              </a:ext>
            </a:extLst>
          </p:cNvPr>
          <p:cNvSpPr/>
          <p:nvPr/>
        </p:nvSpPr>
        <p:spPr>
          <a:xfrm>
            <a:off x="662917" y="2580023"/>
            <a:ext cx="2322352" cy="928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37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議 程</a:t>
            </a:r>
            <a:endParaRPr lang="en-US" altLang="zh-TW" sz="3200" b="1" dirty="0">
              <a:solidFill>
                <a:schemeClr val="bg1"/>
              </a:solidFill>
              <a:effectLst/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9787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MHdJ1bIEGr9MNLmAF_U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MHdJ1bIEGr9MNLmAF_U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DE23EA95F2D904BBF334510275B423E" ma:contentTypeVersion="11" ma:contentTypeDescription="建立新的文件。" ma:contentTypeScope="" ma:versionID="3a1b6b60e9d3c0c92acab8d2f14ffd03">
  <xsd:schema xmlns:xsd="http://www.w3.org/2001/XMLSchema" xmlns:xs="http://www.w3.org/2001/XMLSchema" xmlns:p="http://schemas.microsoft.com/office/2006/metadata/properties" xmlns:ns3="89e4603b-7f22-4e0b-bfa4-f47539cb168b" xmlns:ns4="a743ff77-2e40-4e83-bec4-567c53581320" targetNamespace="http://schemas.microsoft.com/office/2006/metadata/properties" ma:root="true" ma:fieldsID="db9be755a24858bc8ee4f2f22c94636a" ns3:_="" ns4:_="">
    <xsd:import namespace="89e4603b-7f22-4e0b-bfa4-f47539cb168b"/>
    <xsd:import namespace="a743ff77-2e40-4e83-bec4-567c535813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e4603b-7f22-4e0b-bfa4-f47539cb16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3ff77-2e40-4e83-bec4-567c5358132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A10910-B587-4149-91C5-71B1DBB589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e4603b-7f22-4e0b-bfa4-f47539cb168b"/>
    <ds:schemaRef ds:uri="a743ff77-2e40-4e83-bec4-567c535813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F9C1F-E023-4F3D-998A-8A929D221E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56DC8F-0A31-4BB2-9458-ED14AACE0B6B}">
  <ds:schemaRefs>
    <ds:schemaRef ds:uri="http://schemas.microsoft.com/office/2006/documentManagement/types"/>
    <ds:schemaRef ds:uri="http://purl.org/dc/terms/"/>
    <ds:schemaRef ds:uri="a743ff77-2e40-4e83-bec4-567c53581320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89e4603b-7f22-4e0b-bfa4-f47539cb168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92866</TotalTime>
  <Words>3629</Words>
  <Application>Microsoft Office PowerPoint</Application>
  <PresentationFormat>寬螢幕</PresentationFormat>
  <Paragraphs>950</Paragraphs>
  <Slides>35</Slides>
  <Notes>35</Notes>
  <HiddenSlides>1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9" baseType="lpstr">
      <vt:lpstr>等线</vt:lpstr>
      <vt:lpstr>inherit</vt:lpstr>
      <vt:lpstr>微软雅黑</vt:lpstr>
      <vt:lpstr>sohne</vt:lpstr>
      <vt:lpstr>Studio-Feixen-Sans</vt:lpstr>
      <vt:lpstr>微軟正黑體</vt:lpstr>
      <vt:lpstr>Arial</vt:lpstr>
      <vt:lpstr>Arial Narrow</vt:lpstr>
      <vt:lpstr>Calibri</vt:lpstr>
      <vt:lpstr>Cambria Math</vt:lpstr>
      <vt:lpstr>Roboto</vt:lpstr>
      <vt:lpstr>verdana</vt:lpstr>
      <vt:lpstr>3_Office 主题​​</vt:lpstr>
      <vt:lpstr>think-cell Slide</vt:lpstr>
      <vt:lpstr>強化學習初探 從訓練架構到算法模型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TerryDell</cp:lastModifiedBy>
  <cp:revision>12014</cp:revision>
  <cp:lastPrinted>2023-01-12T01:15:05Z</cp:lastPrinted>
  <dcterms:created xsi:type="dcterms:W3CDTF">2015-08-18T02:51:41Z</dcterms:created>
  <dcterms:modified xsi:type="dcterms:W3CDTF">2025-03-16T17:26:39Z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0x0101009DE23EA95F2D904BBF334510275B423E</vt:lpwstr>
  </property>
</Properties>
</file>